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20"/>
    <p:restoredTop sz="95226" autoAdjust="0"/>
  </p:normalViewPr>
  <p:slideViewPr>
    <p:cSldViewPr showGuides="1" snapToGrid="0">
      <p:cViewPr>
        <p:scale>
          <a:sx n="75" d="100"/>
          <a:sy n="75" d="100"/>
        </p:scale>
        <p:origin x="1027" y="293"/>
      </p:cViewPr>
      <p:guideLst>
        <p:guide orient="horz" pos="211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3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BA914C4-18F5-44F1-A39E-0B58225B23CA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835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83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83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3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E6A35A1-60C8-49A1-BD19-F2C47B400205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hyperlink" Target="https://wikipedia.hk.wjbk.site/baike-&#32420;&#32500;" TargetMode="External"/><Relationship Id="rId2" Type="http://schemas.openxmlformats.org/officeDocument/2006/relationships/hyperlink" Target="https://wikipedia.hk.wjbk.site/baike-&#28342;&#21058;" TargetMode="External"/><Relationship Id="rId3" Type="http://schemas.openxmlformats.org/officeDocument/2006/relationships/hyperlink" Target="https://wikipedia.hk.wjbk.site/baike-&#30005;&#21387;" TargetMode="External"/><Relationship Id="rId4" Type="http://schemas.openxmlformats.org/officeDocument/2006/relationships/hyperlink" Target="https://wikipedia.hk.wjbk.site/baike-&#34920;&#38754;&#24352;&#21147;" TargetMode="External"/><Relationship Id="rId5" Type="http://schemas.openxmlformats.org/officeDocument/2006/relationships/hyperlink" Target="https://wikipedia.hk.wjbk.site/baike-&#27700;&#28404;" TargetMode="External"/><Relationship Id="rId6" Type="http://schemas.openxmlformats.org/officeDocument/2006/relationships/hyperlink" Target="https://wikipedia.hk.wjbk.site/baike-&#38408;&#20540;" TargetMode="External"/><Relationship Id="rId7" Type="http://schemas.openxmlformats.org/officeDocument/2006/relationships/hyperlink" Target="https://wikipedia.hk.wjbk.site/w/index.php?title=&#27888;&#21202;&#38181;&amp;action=edit&amp;redlink=1" TargetMode="External"/><Relationship Id="rId8" Type="http://schemas.openxmlformats.org/officeDocument/2006/relationships/hyperlink" Target="https://wikipedia.hk.wjbk.site/w/index.php?title=Taylor_cone&amp;action=edit&amp;redlink=1" TargetMode="External"/><Relationship Id="rId9" Type="http://schemas.openxmlformats.org/officeDocument/2006/relationships/hyperlink" Target="https://wikipedia.hk.wjbk.site/wiki/&#38748;&#38651;&#32033;&#32114;%23cite_note-1" TargetMode="External"/><Relationship Id="rId10" Type="http://schemas.openxmlformats.org/officeDocument/2006/relationships/hyperlink" Target="https://wikipedia.hk.wjbk.site/wiki/&#38748;&#38651;&#32033;&#32114;%23cite_note-2" TargetMode="External"/><Relationship Id="rId11" Type="http://schemas.openxmlformats.org/officeDocument/2006/relationships/hyperlink" Target="https://wikipedia.hk.wjbk.site/wiki/&#38748;&#38651;&#32033;&#32114;%23cite_note-reinventing_the_wheel-3" TargetMode="External"/><Relationship Id="rId12" Type="http://schemas.openxmlformats.org/officeDocument/2006/relationships/slide" Target="../slides/slide3.xml"/><Relationship Id="rId13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hyperlink" Target="https://wikipedia.hk.wjbk.site/baike-&#32420;&#32500;" TargetMode="External"/><Relationship Id="rId2" Type="http://schemas.openxmlformats.org/officeDocument/2006/relationships/hyperlink" Target="https://wikipedia.hk.wjbk.site/baike-&#28342;&#21058;" TargetMode="External"/><Relationship Id="rId3" Type="http://schemas.openxmlformats.org/officeDocument/2006/relationships/hyperlink" Target="https://wikipedia.hk.wjbk.site/baike-&#30005;&#21387;" TargetMode="External"/><Relationship Id="rId4" Type="http://schemas.openxmlformats.org/officeDocument/2006/relationships/hyperlink" Target="https://wikipedia.hk.wjbk.site/baike-&#34920;&#38754;&#24352;&#21147;" TargetMode="External"/><Relationship Id="rId5" Type="http://schemas.openxmlformats.org/officeDocument/2006/relationships/hyperlink" Target="https://wikipedia.hk.wjbk.site/baike-&#27700;&#28404;" TargetMode="External"/><Relationship Id="rId6" Type="http://schemas.openxmlformats.org/officeDocument/2006/relationships/hyperlink" Target="https://wikipedia.hk.wjbk.site/baike-&#38408;&#20540;" TargetMode="External"/><Relationship Id="rId7" Type="http://schemas.openxmlformats.org/officeDocument/2006/relationships/hyperlink" Target="https://wikipedia.hk.wjbk.site/w/index.php?title=&#27888;&#21202;&#38181;&amp;action=edit&amp;redlink=1" TargetMode="External"/><Relationship Id="rId8" Type="http://schemas.openxmlformats.org/officeDocument/2006/relationships/hyperlink" Target="https://wikipedia.hk.wjbk.site/w/index.php?title=Taylor_cone&amp;action=edit&amp;redlink=1" TargetMode="External"/><Relationship Id="rId9" Type="http://schemas.openxmlformats.org/officeDocument/2006/relationships/hyperlink" Target="https://wikipedia.hk.wjbk.site/wiki/&#38748;&#38651;&#32033;&#32114;%23cite_note-1" TargetMode="External"/><Relationship Id="rId10" Type="http://schemas.openxmlformats.org/officeDocument/2006/relationships/hyperlink" Target="https://wikipedia.hk.wjbk.site/wiki/&#38748;&#38651;&#32033;&#32114;%23cite_note-2" TargetMode="External"/><Relationship Id="rId11" Type="http://schemas.openxmlformats.org/officeDocument/2006/relationships/hyperlink" Target="https://wikipedia.hk.wjbk.site/wiki/&#38748;&#38651;&#32033;&#32114;%23cite_note-reinventing_the_wheel-3" TargetMode="External"/><Relationship Id="rId12" Type="http://schemas.openxmlformats.org/officeDocument/2006/relationships/slide" Target="../slides/slide4.xml"/><Relationship Id="rId13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hyperlink" Target="https://wikipedia.hk.wjbk.site/baike-&#32420;&#32500;" TargetMode="External"/><Relationship Id="rId2" Type="http://schemas.openxmlformats.org/officeDocument/2006/relationships/hyperlink" Target="https://wikipedia.hk.wjbk.site/baike-&#28342;&#21058;" TargetMode="External"/><Relationship Id="rId3" Type="http://schemas.openxmlformats.org/officeDocument/2006/relationships/hyperlink" Target="https://wikipedia.hk.wjbk.site/baike-&#30005;&#21387;" TargetMode="External"/><Relationship Id="rId4" Type="http://schemas.openxmlformats.org/officeDocument/2006/relationships/hyperlink" Target="https://wikipedia.hk.wjbk.site/baike-&#34920;&#38754;&#24352;&#21147;" TargetMode="External"/><Relationship Id="rId5" Type="http://schemas.openxmlformats.org/officeDocument/2006/relationships/hyperlink" Target="https://wikipedia.hk.wjbk.site/baike-&#27700;&#28404;" TargetMode="External"/><Relationship Id="rId6" Type="http://schemas.openxmlformats.org/officeDocument/2006/relationships/hyperlink" Target="https://wikipedia.hk.wjbk.site/baike-&#38408;&#20540;" TargetMode="External"/><Relationship Id="rId7" Type="http://schemas.openxmlformats.org/officeDocument/2006/relationships/hyperlink" Target="https://wikipedia.hk.wjbk.site/w/index.php?title=&#27888;&#21202;&#38181;&amp;action=edit&amp;redlink=1" TargetMode="External"/><Relationship Id="rId8" Type="http://schemas.openxmlformats.org/officeDocument/2006/relationships/hyperlink" Target="https://wikipedia.hk.wjbk.site/w/index.php?title=Taylor_cone&amp;action=edit&amp;redlink=1" TargetMode="External"/><Relationship Id="rId9" Type="http://schemas.openxmlformats.org/officeDocument/2006/relationships/hyperlink" Target="https://wikipedia.hk.wjbk.site/wiki/&#38748;&#38651;&#32033;&#32114;%23cite_note-1" TargetMode="External"/><Relationship Id="rId10" Type="http://schemas.openxmlformats.org/officeDocument/2006/relationships/hyperlink" Target="https://wikipedia.hk.wjbk.site/wiki/&#38748;&#38651;&#32033;&#32114;%23cite_note-2" TargetMode="External"/><Relationship Id="rId11" Type="http://schemas.openxmlformats.org/officeDocument/2006/relationships/hyperlink" Target="https://wikipedia.hk.wjbk.site/wiki/&#38748;&#38651;&#32033;&#32114;%23cite_note-reinventing_the_wheel-3" TargetMode="External"/><Relationship Id="rId12" Type="http://schemas.openxmlformats.org/officeDocument/2006/relationships/slide" Target="../slides/slide6.xml"/><Relationship Id="rId13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hyperlink" Target="https://wikipedia.hk.wjbk.site/baike-&#32420;&#32500;" TargetMode="External"/><Relationship Id="rId2" Type="http://schemas.openxmlformats.org/officeDocument/2006/relationships/hyperlink" Target="https://wikipedia.hk.wjbk.site/baike-&#28342;&#21058;" TargetMode="External"/><Relationship Id="rId3" Type="http://schemas.openxmlformats.org/officeDocument/2006/relationships/hyperlink" Target="https://wikipedia.hk.wjbk.site/baike-&#30005;&#21387;" TargetMode="External"/><Relationship Id="rId4" Type="http://schemas.openxmlformats.org/officeDocument/2006/relationships/hyperlink" Target="https://wikipedia.hk.wjbk.site/baike-&#34920;&#38754;&#24352;&#21147;" TargetMode="External"/><Relationship Id="rId5" Type="http://schemas.openxmlformats.org/officeDocument/2006/relationships/hyperlink" Target="https://wikipedia.hk.wjbk.site/baike-&#27700;&#28404;" TargetMode="External"/><Relationship Id="rId6" Type="http://schemas.openxmlformats.org/officeDocument/2006/relationships/hyperlink" Target="https://wikipedia.hk.wjbk.site/baike-&#38408;&#20540;" TargetMode="External"/><Relationship Id="rId7" Type="http://schemas.openxmlformats.org/officeDocument/2006/relationships/hyperlink" Target="https://wikipedia.hk.wjbk.site/w/index.php?title=&#27888;&#21202;&#38181;&amp;action=edit&amp;redlink=1" TargetMode="External"/><Relationship Id="rId8" Type="http://schemas.openxmlformats.org/officeDocument/2006/relationships/hyperlink" Target="https://wikipedia.hk.wjbk.site/w/index.php?title=Taylor_cone&amp;action=edit&amp;redlink=1" TargetMode="External"/><Relationship Id="rId9" Type="http://schemas.openxmlformats.org/officeDocument/2006/relationships/hyperlink" Target="https://wikipedia.hk.wjbk.site/wiki/&#38748;&#38651;&#32033;&#32114;%23cite_note-1" TargetMode="External"/><Relationship Id="rId10" Type="http://schemas.openxmlformats.org/officeDocument/2006/relationships/hyperlink" Target="https://wikipedia.hk.wjbk.site/wiki/&#38748;&#38651;&#32033;&#32114;%23cite_note-2" TargetMode="External"/><Relationship Id="rId11" Type="http://schemas.openxmlformats.org/officeDocument/2006/relationships/hyperlink" Target="https://wikipedia.hk.wjbk.site/wiki/&#38748;&#38651;&#32033;&#32114;%23cite_note-reinventing_the_wheel-3" TargetMode="External"/><Relationship Id="rId12" Type="http://schemas.openxmlformats.org/officeDocument/2006/relationships/slide" Target="../slides/slide7.xml"/><Relationship Id="rId13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0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0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F5C531F1-A400-466F-AF33-0EC5EF20C299}" type="slidenum">
              <a:rPr altLang="en-US" lang="zh-CN" smtClean="0"/>
              <a:t>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静电纺丝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简称电纺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英语：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Electrospinning)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，使用电荷从液体中抽极细（一般在微米或纳米大小）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" tooltip="纤维"/>
              </a:rPr>
              <a:t>纤维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的工程过程。静电纺丝不需要化学混凝或者高温来从液体里生产固体纤维，这使得这个过程特别宜于用来生产大分子或者复合分子的纤维。静电纺丝也可以被用来从熔化液里抽取纤维，这样获得的最终产品中没有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2" tooltip="溶剂"/>
              </a:rPr>
              <a:t>溶剂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的痕迹。在一滴液体上施加足够高的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3" tooltip="电压"/>
              </a:rPr>
              <a:t>电压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后该液体滴上会形成静电。电荷之间的排斥力抵消液体的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4" tooltip="表面张力"/>
              </a:rPr>
              <a:t>表面张力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，使得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5" tooltip="水滴"/>
              </a:rPr>
              <a:t>液滴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拉长。在电压超过一个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6" tooltip="阈值"/>
              </a:rPr>
              <a:t>阈值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后液体会破射出液滴。这个流出的点被称为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7" tooltip="泰勒锥（页面不存在）"/>
              </a:rPr>
              <a:t>泰勒锥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8" tooltip="Taylor cone（页面不存在）"/>
              </a:rPr>
              <a:t>Taylor cone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。假如液体分子间的粘合力足够高的话射出的液体不会分裂开来，而是形成一道流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9"/>
              </a:rPr>
              <a:t>[1]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  <a:p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液流在空中液体蒸发，液流的电流从液体的运动转换为纤维表面电荷的流动。纤维弯曲处的静电排斥导致纤维不断摆动，使得液流伸长，最后纤维落到接地的收集屏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0"/>
              </a:rPr>
              <a:t>[2]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。来回摆动造成的纤维伸长和变细最后导致纤维的直径只有纳米大小，而且非常恒定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1"/>
              </a:rPr>
              <a:t>[3]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  <a:p>
            <a:endParaRPr altLang="en-US" dirty="0" lang="zh-CN"/>
          </a:p>
        </p:txBody>
      </p:sp>
      <p:sp>
        <p:nvSpPr>
          <p:cNvPr id="104861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E6A35A1-60C8-49A1-BD19-F2C47B400205}" type="slidenum">
              <a:rPr altLang="en-US" lang="zh-CN" smtClean="0"/>
              <a:t>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静电纺丝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简称电纺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英语：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Electrospinning)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，使用电荷从液体中抽极细（一般在微米或纳米大小）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" tooltip="纤维"/>
              </a:rPr>
              <a:t>纤维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的工程过程。静电纺丝不需要化学混凝或者高温来从液体里生产固体纤维，这使得这个过程特别宜于用来生产大分子或者复合分子的纤维。静电纺丝也可以被用来从熔化液里抽取纤维，这样获得的最终产品中没有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2" tooltip="溶剂"/>
              </a:rPr>
              <a:t>溶剂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的痕迹。在一滴液体上施加足够高的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3" tooltip="电压"/>
              </a:rPr>
              <a:t>电压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后该液体滴上会形成静电。电荷之间的排斥力抵消液体的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4" tooltip="表面张力"/>
              </a:rPr>
              <a:t>表面张力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，使得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5" tooltip="水滴"/>
              </a:rPr>
              <a:t>液滴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拉长。在电压超过一个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6" tooltip="阈值"/>
              </a:rPr>
              <a:t>阈值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后液体会破射出液滴。这个流出的点被称为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7" tooltip="泰勒锥（页面不存在）"/>
              </a:rPr>
              <a:t>泰勒锥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8" tooltip="Taylor cone（页面不存在）"/>
              </a:rPr>
              <a:t>Taylor cone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。假如液体分子间的粘合力足够高的话射出的液体不会分裂开来，而是形成一道流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9"/>
              </a:rPr>
              <a:t>[1]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  <a:p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液流在空中液体蒸发，液流的电流从液体的运动转换为纤维表面电荷的流动。纤维弯曲处的静电排斥导致纤维不断摆动，使得液流伸长，最后纤维落到接地的收集屏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0"/>
              </a:rPr>
              <a:t>[2]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。来回摆动造成的纤维伸长和变细最后导致纤维的直径只有纳米大小，而且非常恒定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1"/>
              </a:rPr>
              <a:t>[3]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  <a:p>
            <a:endParaRPr altLang="en-US" dirty="0" lang="zh-CN"/>
          </a:p>
        </p:txBody>
      </p:sp>
      <p:sp>
        <p:nvSpPr>
          <p:cNvPr id="104862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E6A35A1-60C8-49A1-BD19-F2C47B400205}" type="slidenum">
              <a:rPr altLang="en-US" lang="zh-CN" smtClean="0"/>
              <a:t>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F5C531F1-A400-466F-AF33-0EC5EF20C299}" type="slidenum">
              <a:rPr altLang="en-US" lang="zh-CN" smtClean="0"/>
              <a:t>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静电纺丝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简称电纺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英语：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Electrospinning)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，使用电荷从液体中抽极细（一般在微米或纳米大小）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" tooltip="纤维"/>
              </a:rPr>
              <a:t>纤维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的工程过程。静电纺丝不需要化学混凝或者高温来从液体里生产固体纤维，这使得这个过程特别宜于用来生产大分子或者复合分子的纤维。静电纺丝也可以被用来从熔化液里抽取纤维，这样获得的最终产品中没有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2" tooltip="溶剂"/>
              </a:rPr>
              <a:t>溶剂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的痕迹。在一滴液体上施加足够高的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3" tooltip="电压"/>
              </a:rPr>
              <a:t>电压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后该液体滴上会形成静电。电荷之间的排斥力抵消液体的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4" tooltip="表面张力"/>
              </a:rPr>
              <a:t>表面张力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，使得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5" tooltip="水滴"/>
              </a:rPr>
              <a:t>液滴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拉长。在电压超过一个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6" tooltip="阈值"/>
              </a:rPr>
              <a:t>阈值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后液体会破射出液滴。这个流出的点被称为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7" tooltip="泰勒锥（页面不存在）"/>
              </a:rPr>
              <a:t>泰勒锥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8" tooltip="Taylor cone（页面不存在）"/>
              </a:rPr>
              <a:t>Taylor cone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。假如液体分子间的粘合力足够高的话射出的液体不会分裂开来，而是形成一道流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9"/>
              </a:rPr>
              <a:t>[1]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  <a:p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液流在空中液体蒸发，液流的电流从液体的运动转换为纤维表面电荷的流动。纤维弯曲处的静电排斥导致纤维不断摆动，使得液流伸长，最后纤维落到接地的收集屏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0"/>
              </a:rPr>
              <a:t>[2]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。来回摆动造成的纤维伸长和变细最后导致纤维的直径只有纳米大小，而且非常恒定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1"/>
              </a:rPr>
              <a:t>[3]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  <a:p>
            <a:endParaRPr altLang="en-US" dirty="0" lang="zh-CN"/>
          </a:p>
        </p:txBody>
      </p:sp>
      <p:sp>
        <p:nvSpPr>
          <p:cNvPr id="104865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E6A35A1-60C8-49A1-BD19-F2C47B400205}" type="slidenum">
              <a:rPr altLang="en-US" lang="zh-CN" smtClean="0"/>
              <a:t>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静电纺丝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简称电纺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英语：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Electrospinning)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，使用电荷从液体中抽极细（一般在微米或纳米大小）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" tooltip="纤维"/>
              </a:rPr>
              <a:t>纤维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的工程过程。静电纺丝不需要化学混凝或者高温来从液体里生产固体纤维，这使得这个过程特别宜于用来生产大分子或者复合分子的纤维。静电纺丝也可以被用来从熔化液里抽取纤维，这样获得的最终产品中没有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2" tooltip="溶剂"/>
              </a:rPr>
              <a:t>溶剂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的痕迹。在一滴液体上施加足够高的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3" tooltip="电压"/>
              </a:rPr>
              <a:t>电压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后该液体滴上会形成静电。电荷之间的排斥力抵消液体的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4" tooltip="表面张力"/>
              </a:rPr>
              <a:t>表面张力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，使得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5" tooltip="水滴"/>
              </a:rPr>
              <a:t>液滴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拉长。在电压超过一个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6" tooltip="阈值"/>
              </a:rPr>
              <a:t>阈值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后液体会破射出液滴。这个流出的点被称为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7" tooltip="泰勒锥（页面不存在）"/>
              </a:rPr>
              <a:t>泰勒锥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8" tooltip="Taylor cone（页面不存在）"/>
              </a:rPr>
              <a:t>Taylor cone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。假如液体分子间的粘合力足够高的话射出的液体不会分裂开来，而是形成一道流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9"/>
              </a:rPr>
              <a:t>[1]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  <a:p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液流在空中液体蒸发，液流的电流从液体的运动转换为纤维表面电荷的流动。纤维弯曲处的静电排斥导致纤维不断摆动，使得液流伸长，最后纤维落到接地的收集屏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0"/>
              </a:rPr>
              <a:t>[2]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。来回摆动造成的纤维伸长和变细最后导致纤维的直径只有纳米大小，而且非常恒定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1"/>
              </a:rPr>
              <a:t>[3]</a:t>
            </a:r>
            <a:r>
              <a:rPr altLang="en-US" b="1" dirty="0" sz="1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  <a:p>
            <a:endParaRPr altLang="en-US" dirty="0" lang="zh-CN"/>
          </a:p>
        </p:txBody>
      </p:sp>
      <p:sp>
        <p:nvSpPr>
          <p:cNvPr id="104866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5E6A35A1-60C8-49A1-BD19-F2C47B400205}" type="slidenum">
              <a:rPr altLang="en-US" lang="zh-CN" smtClean="0"/>
              <a:t>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8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8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F5C531F1-A400-466F-AF33-0EC5EF20C299}" type="slidenum">
              <a:rPr altLang="en-US" lang="zh-CN" smtClean="0"/>
              <a:t>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76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6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F5C531F1-A400-466F-AF33-0EC5EF20C299}" type="slidenum">
              <a:rPr altLang="en-US" lang="zh-CN" smtClean="0"/>
              <a:t>16</a:t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8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8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8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78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7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7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7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80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8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8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8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8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8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8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81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81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8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82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82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82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2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7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7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8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82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82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8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8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79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lang="zh-CN"/>
              <a:t>单击图标添加图片</a:t>
            </a:r>
            <a:endParaRPr dirty="0" lang="en-US"/>
          </a:p>
        </p:txBody>
      </p:sp>
      <p:sp>
        <p:nvSpPr>
          <p:cNvPr id="104879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7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7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6EA5-5600-4BB5-8951-F05451C3BC63}" type="datetimeFigureOut">
              <a:rPr altLang="en-US" lang="zh-CN" smtClean="0"/>
              <a:t>2019/11/12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0AF1-1FF2-45F8-BEA8-45FD0074300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文本框 2"/>
          <p:cNvSpPr txBox="1"/>
          <p:nvPr/>
        </p:nvSpPr>
        <p:spPr>
          <a:xfrm>
            <a:off x="2489940" y="4081369"/>
            <a:ext cx="4164119" cy="1920240"/>
          </a:xfrm>
          <a:prstGeom prst="rect"/>
          <a:noFill/>
        </p:spPr>
        <p:txBody>
          <a:bodyPr rtlCol="0" wrap="square">
            <a:spAutoFit/>
          </a:bodyPr>
          <a:p>
            <a:pPr algn="ctr">
              <a:lnSpc>
                <a:spcPct val="150000"/>
              </a:lnSpc>
            </a:pP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汇报人：高欣，陈恒</a:t>
            </a:r>
            <a:endParaRPr altLang="zh-CN" dirty="0" sz="20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小组成员：高欣，陈恒，刘正昌，刘哲彤，谢瑾，段弘伟，刘仕明</a:t>
            </a:r>
            <a:endParaRPr altLang="zh-CN" dirty="0" sz="20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</a:t>
            </a:r>
          </a:p>
        </p:txBody>
      </p:sp>
      <p:sp>
        <p:nvSpPr>
          <p:cNvPr id="1048587" name="文本框 4"/>
          <p:cNvSpPr txBox="1"/>
          <p:nvPr/>
        </p:nvSpPr>
        <p:spPr>
          <a:xfrm>
            <a:off x="1709678" y="2510053"/>
            <a:ext cx="55549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b="1" dirty="0" sz="3600" lang="zh-CN">
                <a:latin typeface="黑体" panose="02010609060101010101" pitchFamily="49" charset="-122"/>
                <a:ea typeface="黑体" panose="02010609060101010101" pitchFamily="49" charset="-122"/>
              </a:rPr>
              <a:t>石墨烯的结构、性质与生长</a:t>
            </a:r>
          </a:p>
        </p:txBody>
      </p:sp>
      <p:grpSp>
        <p:nvGrpSpPr>
          <p:cNvPr id="26" name="组合 6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28" name="直接连接符 8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52" name="图片 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588" name="文本框 1"/>
          <p:cNvSpPr txBox="1"/>
          <p:nvPr/>
        </p:nvSpPr>
        <p:spPr>
          <a:xfrm>
            <a:off x="913079" y="215253"/>
            <a:ext cx="4653281" cy="51054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b="1" dirty="0" sz="2800" lang="zh-CN">
                <a:latin typeface="黑体" panose="02010609060101010101" pitchFamily="49" charset="-122"/>
                <a:ea typeface="黑体" panose="02010609060101010101" pitchFamily="49" charset="-122"/>
              </a:rPr>
              <a:t>表面物理课程</a:t>
            </a:r>
            <a:r>
              <a:rPr altLang="zh-CN" b="1" dirty="0" sz="2800" lang="en-US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altLang="en-US" b="1" dirty="0" sz="2800" lang="zh-CN">
                <a:latin typeface="黑体" panose="02010609060101010101" pitchFamily="49" charset="-122"/>
                <a:ea typeface="黑体" panose="02010609060101010101" pitchFamily="49" charset="-122"/>
              </a:rPr>
              <a:t>第二组展示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矩形 4"/>
          <p:cNvSpPr/>
          <p:nvPr/>
        </p:nvSpPr>
        <p:spPr>
          <a:xfrm>
            <a:off x="-1250366" y="-6347"/>
            <a:ext cx="8230922" cy="81842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3.2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碳前驱体的气相运输</a:t>
            </a:r>
            <a:endParaRPr altLang="zh-CN" b="1" dirty="0" sz="28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9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fld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00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75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3565" y="2070592"/>
            <a:ext cx="7849896" cy="2933205"/>
          </a:xfrm>
          <a:prstGeom prst="rect"/>
        </p:spPr>
      </p:pic>
      <p:sp>
        <p:nvSpPr>
          <p:cNvPr id="1048701" name="矩形 11"/>
          <p:cNvSpPr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108679" y="5102864"/>
            <a:ext cx="7316229" cy="1154419"/>
          </a:xfrm>
          <a:prstGeom prst="rect"/>
          <a:blipFill>
            <a:blip xmlns:r="http://schemas.openxmlformats.org/officeDocument/2006/relationships" r:embed="rId2"/>
            <a:stretch>
              <a:fillRect l="-917" r="-4250" b="-8995"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sp>
        <p:nvSpPr>
          <p:cNvPr id="1048702" name="文本框 13"/>
          <p:cNvSpPr txBox="1"/>
          <p:nvPr/>
        </p:nvSpPr>
        <p:spPr>
          <a:xfrm>
            <a:off x="400024" y="1366164"/>
            <a:ext cx="8343951" cy="40011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b="1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碳源的种类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：气态（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altLang="zh-CN" baseline="-25000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altLang="zh-CN" baseline="-25000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altLang="zh-CN" baseline="-25000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）、液态（乙腈、吡啶）和其他固态碳源</a:t>
            </a:r>
          </a:p>
        </p:txBody>
      </p:sp>
      <p:grpSp>
        <p:nvGrpSpPr>
          <p:cNvPr id="67" name="组合 9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7" name="直接连接符 10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76" name="图片 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703" name="文本框 7"/>
          <p:cNvSpPr txBox="1">
            <a:spLocks noChangeArrowheads="1"/>
          </p:cNvSpPr>
          <p:nvPr/>
        </p:nvSpPr>
        <p:spPr bwMode="auto">
          <a:xfrm>
            <a:off x="96044" y="6444477"/>
            <a:ext cx="5180013" cy="276999"/>
          </a:xfrm>
          <a:prstGeom prst="rect"/>
          <a:noFill/>
          <a:ln>
            <a:noFill/>
          </a:ln>
        </p:spPr>
        <p:txBody>
          <a:bodyPr>
            <a:spAutoFit/>
          </a:bodyPr>
          <a:p>
            <a:r>
              <a:rPr altLang="en-US" dirty="0" sz="1200" 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Bhaviripudi, S. </a:t>
            </a:r>
            <a:r>
              <a:rPr altLang="en-US" dirty="0" sz="1200" i="1" lang="zh-CN">
                <a:latin typeface="Times New Roman" panose="02020603050405020304" pitchFamily="18" charset="0"/>
                <a:cs typeface="Times New Roman" panose="02020603050405020304" pitchFamily="18" charset="0"/>
              </a:rPr>
              <a:t>Nano Lett</a:t>
            </a:r>
            <a:r>
              <a:rPr altLang="en-US" dirty="0" sz="1200" 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altLang="en-US" b="1" dirty="0" sz="1200" 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altLang="en-US" dirty="0" sz="1200" 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 10, 4128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altLang="en-US" dirty="0" sz="1200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15"/>
          <p:cNvGrpSpPr/>
          <p:nvPr/>
        </p:nvGrpSpPr>
        <p:grpSpPr>
          <a:xfrm>
            <a:off x="1109835" y="4099237"/>
            <a:ext cx="6997355" cy="1862711"/>
            <a:chOff x="340319" y="4255433"/>
            <a:chExt cx="7715698" cy="2053935"/>
          </a:xfrm>
        </p:grpSpPr>
        <p:pic>
          <p:nvPicPr>
            <p:cNvPr id="2097177" name="图片 1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1159103" y="4354153"/>
              <a:ext cx="6701306" cy="1943094"/>
            </a:xfrm>
            <a:prstGeom prst="rect"/>
          </p:spPr>
        </p:pic>
        <p:sp>
          <p:nvSpPr>
            <p:cNvPr id="1048704" name="文本框 20"/>
            <p:cNvSpPr txBox="1"/>
            <p:nvPr/>
          </p:nvSpPr>
          <p:spPr>
            <a:xfrm>
              <a:off x="340319" y="4334344"/>
              <a:ext cx="492443" cy="1896112"/>
            </a:xfrm>
            <a:prstGeom prst="rect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vert="eaVert" wrap="square">
              <a:spAutoFit/>
            </a:bodyPr>
            <a:p>
              <a:pPr algn="ctr"/>
              <a:r>
                <a:rPr altLang="en-US" b="1" dirty="0" sz="2000" lang="zh-CN">
                  <a:latin typeface="黑体" panose="02010609060101010101" pitchFamily="49" charset="-122"/>
                  <a:ea typeface="黑体" panose="02010609060101010101" pitchFamily="49" charset="-122"/>
                </a:rPr>
                <a:t>碳源的影响</a:t>
              </a:r>
            </a:p>
          </p:txBody>
        </p:sp>
        <p:sp>
          <p:nvSpPr>
            <p:cNvPr id="1048705" name="矩形 21"/>
            <p:cNvSpPr/>
            <p:nvPr/>
          </p:nvSpPr>
          <p:spPr>
            <a:xfrm>
              <a:off x="1087983" y="4255433"/>
              <a:ext cx="6968034" cy="2053935"/>
            </a:xfrm>
            <a:prstGeom prst="rect"/>
            <a:noFill/>
            <a:ln w="285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706" name="矩形 4"/>
          <p:cNvSpPr/>
          <p:nvPr/>
        </p:nvSpPr>
        <p:spPr>
          <a:xfrm>
            <a:off x="-1663436" y="0"/>
            <a:ext cx="9144000" cy="81842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3.3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表面吸附与脱氢反应</a:t>
            </a:r>
            <a:endParaRPr altLang="zh-CN" b="1" dirty="0" sz="28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07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08" name="文本框 14"/>
          <p:cNvSpPr txBox="1"/>
          <p:nvPr/>
        </p:nvSpPr>
        <p:spPr>
          <a:xfrm>
            <a:off x="2195371" y="985582"/>
            <a:ext cx="4935967" cy="40011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b="1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以甲烷（</a:t>
            </a:r>
            <a:r>
              <a:rPr altLang="zh-CN" b="1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altLang="zh-CN" baseline="-25000" b="1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altLang="en-US" b="1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）为例：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C-H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键能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altLang="zh-CN" baseline="-25000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~4.85 eV</a:t>
            </a:r>
          </a:p>
        </p:txBody>
      </p:sp>
      <p:sp>
        <p:nvSpPr>
          <p:cNvPr id="1048709" name="矩形 23"/>
          <p:cNvSpPr/>
          <p:nvPr/>
        </p:nvSpPr>
        <p:spPr>
          <a:xfrm>
            <a:off x="451801" y="5961948"/>
            <a:ext cx="8692199" cy="495585"/>
          </a:xfrm>
          <a:prstGeom prst="rect"/>
        </p:spPr>
        <p:txBody>
          <a:bodyPr wrap="square">
            <a:spAutoFit/>
          </a:bodyPr>
          <a:p>
            <a:pPr indent="-342900" marL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活性顺序</a:t>
            </a:r>
            <a:r>
              <a:rPr altLang="en-US" dirty="0" sz="2000" 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altLang="zh-CN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 ≈ Rh ≈ </a:t>
            </a:r>
            <a:r>
              <a:rPr altLang="zh-CN" dirty="0" sz="2000" lang="en-US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Ir</a:t>
            </a:r>
            <a:r>
              <a:rPr altLang="zh-CN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&gt; Co ≈ Ni &gt; Cu &gt; Au ≈ Ag   Cu 3d</a:t>
            </a:r>
            <a:r>
              <a:rPr altLang="zh-CN" baseline="30000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altLang="zh-CN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altLang="zh-CN" baseline="30000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altLang="zh-CN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altLang="en-US" dirty="0" sz="2000" 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altLang="zh-CN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Ni 3d</a:t>
            </a:r>
            <a:r>
              <a:rPr altLang="zh-CN" baseline="30000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altLang="zh-CN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altLang="zh-CN" baseline="30000" dirty="0" sz="2000" 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altLang="en-US" dirty="0" sz="20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2"/>
          <p:cNvGrpSpPr/>
          <p:nvPr/>
        </p:nvGrpSpPr>
        <p:grpSpPr>
          <a:xfrm>
            <a:off x="451801" y="1385692"/>
            <a:ext cx="8302914" cy="2411123"/>
            <a:chOff x="460931" y="1572893"/>
            <a:chExt cx="8302914" cy="2411123"/>
          </a:xfrm>
        </p:grpSpPr>
        <p:grpSp>
          <p:nvGrpSpPr>
            <p:cNvPr id="71" name="组合 17"/>
            <p:cNvGrpSpPr/>
            <p:nvPr/>
          </p:nvGrpSpPr>
          <p:grpSpPr>
            <a:xfrm>
              <a:off x="1005231" y="1572893"/>
              <a:ext cx="7758614" cy="2411123"/>
              <a:chOff x="822960" y="1707452"/>
              <a:chExt cx="7399172" cy="2299420"/>
            </a:xfrm>
          </p:grpSpPr>
          <p:pic>
            <p:nvPicPr>
              <p:cNvPr id="2097178" name="图片 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>
                <a:off x="4798494" y="1852190"/>
                <a:ext cx="3318911" cy="2009944"/>
              </a:xfrm>
              <a:prstGeom prst="rect"/>
            </p:spPr>
          </p:pic>
          <p:pic>
            <p:nvPicPr>
              <p:cNvPr id="2097179" name="图片 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3"/>
              <a:stretch>
                <a:fillRect/>
              </a:stretch>
            </p:blipFill>
            <p:spPr>
              <a:xfrm>
                <a:off x="921868" y="1818426"/>
                <a:ext cx="3528365" cy="2171301"/>
              </a:xfrm>
              <a:prstGeom prst="rect"/>
            </p:spPr>
          </p:pic>
          <p:sp>
            <p:nvSpPr>
              <p:cNvPr id="1048710" name="矩形 16"/>
              <p:cNvSpPr/>
              <p:nvPr/>
            </p:nvSpPr>
            <p:spPr>
              <a:xfrm>
                <a:off x="822960" y="1707452"/>
                <a:ext cx="7399172" cy="2299420"/>
              </a:xfrm>
              <a:prstGeom prst="rect"/>
              <a:noFill/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zh-CN"/>
              </a:p>
            </p:txBody>
          </p:sp>
        </p:grpSp>
        <p:sp>
          <p:nvSpPr>
            <p:cNvPr id="1048711" name="文本框 22"/>
            <p:cNvSpPr txBox="1"/>
            <p:nvPr/>
          </p:nvSpPr>
          <p:spPr>
            <a:xfrm>
              <a:off x="460931" y="1847100"/>
              <a:ext cx="492443" cy="1862707"/>
            </a:xfrm>
            <a:prstGeom prst="rect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vert="eaVert" wrap="square">
              <a:spAutoFit/>
            </a:bodyPr>
            <a:p>
              <a:pPr algn="ctr"/>
              <a:r>
                <a:rPr altLang="en-US" b="1" dirty="0" sz="2000" lang="zh-CN">
                  <a:latin typeface="黑体" panose="02010609060101010101" pitchFamily="49" charset="-122"/>
                  <a:ea typeface="黑体" panose="02010609060101010101" pitchFamily="49" charset="-122"/>
                </a:rPr>
                <a:t>基底的催化作用</a:t>
              </a:r>
            </a:p>
          </p:txBody>
        </p:sp>
      </p:grpSp>
      <p:grpSp>
        <p:nvGrpSpPr>
          <p:cNvPr id="72" name="组合 18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8" name="直接连接符 24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80" name="图片 2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712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13" name="矩形 5"/>
          <p:cNvSpPr/>
          <p:nvPr/>
        </p:nvSpPr>
        <p:spPr>
          <a:xfrm>
            <a:off x="707200" y="6490385"/>
            <a:ext cx="6883681" cy="276999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 L, </a:t>
            </a:r>
            <a:r>
              <a:rPr altLang="zh-CN" dirty="0" sz="1200" lang="en-US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Zhongfan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 et al. </a:t>
            </a:r>
            <a:r>
              <a:rPr altLang="zh-CN" dirty="0" sz="1200" i="1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Chemical reviews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2018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118, 9281.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15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组合 2"/>
          <p:cNvGrpSpPr/>
          <p:nvPr/>
        </p:nvGrpSpPr>
        <p:grpSpPr>
          <a:xfrm>
            <a:off x="913079" y="1114085"/>
            <a:ext cx="6803259" cy="2211529"/>
            <a:chOff x="957969" y="1676102"/>
            <a:chExt cx="7821541" cy="2542541"/>
          </a:xfrm>
        </p:grpSpPr>
        <p:grpSp>
          <p:nvGrpSpPr>
            <p:cNvPr id="75" name="组合 19"/>
            <p:cNvGrpSpPr/>
            <p:nvPr/>
          </p:nvGrpSpPr>
          <p:grpSpPr>
            <a:xfrm>
              <a:off x="1712332" y="1693244"/>
              <a:ext cx="6934144" cy="2525399"/>
              <a:chOff x="1550736" y="4094477"/>
              <a:chExt cx="6934144" cy="2525399"/>
            </a:xfrm>
          </p:grpSpPr>
          <p:pic>
            <p:nvPicPr>
              <p:cNvPr id="2097181" name="图片 1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>
                <a:off x="1550736" y="4094480"/>
                <a:ext cx="3057777" cy="2525396"/>
              </a:xfrm>
              <a:prstGeom prst="rect"/>
            </p:spPr>
          </p:pic>
          <p:pic>
            <p:nvPicPr>
              <p:cNvPr id="2097182" name="图片 12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>
                <a:off x="4663773" y="4094477"/>
                <a:ext cx="3821107" cy="2525396"/>
              </a:xfrm>
              <a:prstGeom prst="rect"/>
            </p:spPr>
          </p:pic>
        </p:grpSp>
        <p:sp>
          <p:nvSpPr>
            <p:cNvPr id="1048716" name="文本框 20"/>
            <p:cNvSpPr txBox="1"/>
            <p:nvPr/>
          </p:nvSpPr>
          <p:spPr>
            <a:xfrm>
              <a:off x="957969" y="2034439"/>
              <a:ext cx="499725" cy="1924152"/>
            </a:xfrm>
            <a:prstGeom prst="rect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vert="eaVert" wrap="square">
              <a:spAutoFit/>
            </a:bodyPr>
            <a:p>
              <a:pPr algn="ctr"/>
              <a:r>
                <a:rPr altLang="en-US" b="1" dirty="0" sz="2000" lang="zh-CN">
                  <a:latin typeface="黑体" panose="02010609060101010101" pitchFamily="49" charset="-122"/>
                  <a:ea typeface="黑体" panose="02010609060101010101" pitchFamily="49" charset="-122"/>
                </a:rPr>
                <a:t>氢气的两面性</a:t>
              </a:r>
            </a:p>
          </p:txBody>
        </p:sp>
        <p:sp>
          <p:nvSpPr>
            <p:cNvPr id="1048717" name="矩形 22"/>
            <p:cNvSpPr/>
            <p:nvPr/>
          </p:nvSpPr>
          <p:spPr>
            <a:xfrm>
              <a:off x="1641212" y="1676102"/>
              <a:ext cx="7138298" cy="2542538"/>
            </a:xfrm>
            <a:prstGeom prst="rect"/>
            <a:noFill/>
            <a:ln w="2857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718" name="文本框 7"/>
          <p:cNvSpPr txBox="1"/>
          <p:nvPr/>
        </p:nvSpPr>
        <p:spPr>
          <a:xfrm>
            <a:off x="1425041" y="6301273"/>
            <a:ext cx="6151043" cy="400110"/>
          </a:xfrm>
          <a:prstGeom prst="rect"/>
          <a:noFill/>
        </p:spPr>
        <p:txBody>
          <a:bodyPr rtlCol="0" wrap="none">
            <a:spAutoFit/>
          </a:bodyPr>
          <a:p>
            <a:pPr indent="-285750" marL="285750"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选择合适的基底、氢气压强以及碳源的种类和压强</a:t>
            </a:r>
          </a:p>
        </p:txBody>
      </p:sp>
      <p:grpSp>
        <p:nvGrpSpPr>
          <p:cNvPr id="76" name="组合 11"/>
          <p:cNvGrpSpPr/>
          <p:nvPr/>
        </p:nvGrpSpPr>
        <p:grpSpPr>
          <a:xfrm>
            <a:off x="2214880" y="3449639"/>
            <a:ext cx="4860377" cy="2782684"/>
            <a:chOff x="2280507" y="3573667"/>
            <a:chExt cx="4860377" cy="2782684"/>
          </a:xfrm>
        </p:grpSpPr>
        <p:pic>
          <p:nvPicPr>
            <p:cNvPr id="2097183" name="图片 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2280507" y="3603689"/>
              <a:ext cx="4860377" cy="2752662"/>
            </a:xfrm>
            <a:prstGeom prst="rect"/>
          </p:spPr>
        </p:pic>
        <p:sp>
          <p:nvSpPr>
            <p:cNvPr id="1048719" name="矩形 21"/>
            <p:cNvSpPr/>
            <p:nvPr/>
          </p:nvSpPr>
          <p:spPr>
            <a:xfrm>
              <a:off x="2280507" y="3573667"/>
              <a:ext cx="4582986" cy="2735701"/>
            </a:xfrm>
            <a:prstGeom prst="rect"/>
            <a:noFill/>
            <a:ln w="285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720" name="文本框 23"/>
          <p:cNvSpPr txBox="1"/>
          <p:nvPr/>
        </p:nvSpPr>
        <p:spPr>
          <a:xfrm>
            <a:off x="1591953" y="4077069"/>
            <a:ext cx="492443" cy="1673648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vert="eaVert" wrap="square">
            <a:spAutoFit/>
          </a:bodyPr>
          <a:p>
            <a:pPr algn="ctr"/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石墨烯的形貌</a:t>
            </a:r>
          </a:p>
        </p:txBody>
      </p:sp>
      <p:sp>
        <p:nvSpPr>
          <p:cNvPr id="1048721" name="矩形 13"/>
          <p:cNvSpPr/>
          <p:nvPr/>
        </p:nvSpPr>
        <p:spPr>
          <a:xfrm>
            <a:off x="6928350" y="4855992"/>
            <a:ext cx="2057400" cy="523220"/>
          </a:xfrm>
          <a:prstGeom prst="rect"/>
        </p:spPr>
        <p:txBody>
          <a:bodyPr wrap="square">
            <a:spAutoFit/>
          </a:bodyPr>
          <a:p>
            <a:r>
              <a:rPr altLang="zh-CN" dirty="0" sz="1400"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altLang="zh-CN" dirty="0" sz="1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E. et.al. </a:t>
            </a:r>
            <a:r>
              <a:rPr altLang="zh-CN" dirty="0" sz="1400" i="1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Nano Lett. </a:t>
            </a:r>
            <a:r>
              <a:rPr altLang="zh-CN" b="1" dirty="0" sz="1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altLang="zh-CN" dirty="0" sz="1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13, 5692−5697.</a:t>
            </a:r>
            <a:endParaRPr altLang="en-US" dirty="0" sz="1400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组合 18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9" name="直接连接符 24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84" name="图片 2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722" name="矩形 26"/>
          <p:cNvSpPr/>
          <p:nvPr/>
        </p:nvSpPr>
        <p:spPr>
          <a:xfrm>
            <a:off x="-1663436" y="0"/>
            <a:ext cx="9144000" cy="81842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3.3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表面吸附与脱氢反应</a:t>
            </a:r>
            <a:endParaRPr altLang="zh-CN" b="1" dirty="0" sz="28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23" name="矩形 27"/>
          <p:cNvSpPr/>
          <p:nvPr/>
        </p:nvSpPr>
        <p:spPr>
          <a:xfrm>
            <a:off x="7700328" y="2045025"/>
            <a:ext cx="1365801" cy="830997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 L, </a:t>
            </a:r>
            <a:r>
              <a:rPr altLang="zh-CN" dirty="0" sz="1200" lang="en-US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Zhongfan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 et al. </a:t>
            </a:r>
            <a:r>
              <a:rPr altLang="zh-CN" dirty="0" sz="1200" i="1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Chemical reviews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2018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118, 9281.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25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26" name="矩形 13"/>
          <p:cNvSpPr/>
          <p:nvPr/>
        </p:nvSpPr>
        <p:spPr>
          <a:xfrm>
            <a:off x="2116638" y="1468270"/>
            <a:ext cx="6240315" cy="400110"/>
          </a:xfrm>
          <a:prstGeom prst="rect"/>
        </p:spPr>
        <p:txBody>
          <a:bodyPr wrap="square">
            <a:spAutoFit/>
          </a:bodyPr>
          <a:p>
            <a:r>
              <a:rPr altLang="zh-CN" b="1" dirty="0" sz="2000" lang="en-US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nCH</a:t>
            </a:r>
            <a:r>
              <a:rPr altLang="en-US" b="1" dirty="0" sz="2000" 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*→</a:t>
            </a:r>
            <a:r>
              <a:rPr altLang="zh-CN" b="1" dirty="0" sz="20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altLang="zh-CN" baseline="-25000" b="1" dirty="0" sz="20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altLang="zh-CN" b="1" dirty="0" sz="20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altLang="zh-CN" baseline="-25000" b="1" dirty="0" sz="20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altLang="zh-CN" b="1" dirty="0" sz="20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&amp;C</a:t>
            </a:r>
            <a:r>
              <a:rPr altLang="zh-CN" baseline="-25000" b="1" dirty="0" sz="20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altLang="zh-CN" b="1" dirty="0" sz="20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altLang="zh-CN" baseline="-25000" b="1" dirty="0" sz="20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altLang="zh-CN" b="1" dirty="0" sz="2000" 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altLang="en-US" b="1" dirty="0" sz="2000" lang="zh-CN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碳原子簇</a:t>
            </a:r>
            <a:r>
              <a:rPr altLang="zh-CN" b="1" dirty="0" sz="2000" 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altLang="en-US" b="1" dirty="0" sz="2000" lang="zh-CN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→石墨烯</a:t>
            </a:r>
            <a:endParaRPr altLang="en-US" b="1" dirty="0" sz="2000" 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97185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6977" y="1874933"/>
            <a:ext cx="3840813" cy="2720576"/>
          </a:xfrm>
          <a:prstGeom prst="rect"/>
        </p:spPr>
      </p:pic>
      <p:sp>
        <p:nvSpPr>
          <p:cNvPr id="1048727" name="文本框 9"/>
          <p:cNvSpPr txBox="1"/>
          <p:nvPr/>
        </p:nvSpPr>
        <p:spPr>
          <a:xfrm>
            <a:off x="297853" y="2270688"/>
            <a:ext cx="492443" cy="1604217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vert="eaVert" wrap="square">
            <a:spAutoFit/>
          </a:bodyPr>
          <a:p>
            <a:pPr algn="ctr"/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成核的形状</a:t>
            </a:r>
          </a:p>
        </p:txBody>
      </p:sp>
      <p:pic>
        <p:nvPicPr>
          <p:cNvPr id="2097186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54303" y="2270688"/>
            <a:ext cx="4236192" cy="1889903"/>
          </a:xfrm>
          <a:prstGeom prst="rect"/>
        </p:spPr>
      </p:pic>
      <p:sp>
        <p:nvSpPr>
          <p:cNvPr id="1048728" name="文本框 11"/>
          <p:cNvSpPr txBox="1"/>
          <p:nvPr/>
        </p:nvSpPr>
        <p:spPr>
          <a:xfrm>
            <a:off x="1539144" y="4951736"/>
            <a:ext cx="6026009" cy="400110"/>
          </a:xfrm>
          <a:prstGeom prst="rect"/>
          <a:noFill/>
        </p:spPr>
        <p:txBody>
          <a:bodyPr rtlCol="0" wrap="none">
            <a:spAutoFit/>
          </a:bodyPr>
          <a:p>
            <a:pPr indent="-285750" marL="285750"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碳原子数越多，在容易基底表面形成</a:t>
            </a:r>
            <a:r>
              <a:rPr altLang="zh-CN" b="1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C-sp</a:t>
            </a:r>
            <a:r>
              <a:rPr altLang="zh-CN" baseline="30000" b="1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的结构</a:t>
            </a:r>
          </a:p>
        </p:txBody>
      </p:sp>
      <p:sp>
        <p:nvSpPr>
          <p:cNvPr id="1048729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组合 12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40" name="直接连接符 14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87" name="图片 1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730" name="矩形 16"/>
          <p:cNvSpPr/>
          <p:nvPr/>
        </p:nvSpPr>
        <p:spPr>
          <a:xfrm>
            <a:off x="-1663436" y="0"/>
            <a:ext cx="9144000" cy="81842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3.4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表面扩散与碰撞成核</a:t>
            </a:r>
            <a:endParaRPr altLang="zh-CN" b="1" dirty="0" sz="28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31" name="矩形 17"/>
          <p:cNvSpPr/>
          <p:nvPr/>
        </p:nvSpPr>
        <p:spPr>
          <a:xfrm>
            <a:off x="92369" y="6582976"/>
            <a:ext cx="6883681" cy="276999"/>
          </a:xfrm>
          <a:prstGeom prst="rect"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 L, </a:t>
            </a:r>
            <a:r>
              <a:rPr altLang="zh-CN" dirty="0" sz="1200" lang="en-US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Zhongfan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 et al. </a:t>
            </a:r>
            <a:r>
              <a:rPr altLang="zh-CN" dirty="0" sz="1200" i="1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Chemical reviews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2018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118, 9281.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3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4" name="文本框 9"/>
          <p:cNvSpPr txBox="1"/>
          <p:nvPr/>
        </p:nvSpPr>
        <p:spPr>
          <a:xfrm>
            <a:off x="473675" y="2592289"/>
            <a:ext cx="492443" cy="1604217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vert="eaVert" wrap="square">
            <a:spAutoFit/>
          </a:bodyPr>
          <a:p>
            <a:pPr algn="ctr"/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基底情况</a:t>
            </a:r>
          </a:p>
        </p:txBody>
      </p:sp>
      <p:sp>
        <p:nvSpPr>
          <p:cNvPr id="1048735" name="文本框 11"/>
          <p:cNvSpPr txBox="1"/>
          <p:nvPr/>
        </p:nvSpPr>
        <p:spPr>
          <a:xfrm>
            <a:off x="4027637" y="4940887"/>
            <a:ext cx="4860626" cy="943528"/>
          </a:xfrm>
          <a:prstGeom prst="rect"/>
          <a:noFill/>
        </p:spPr>
        <p:txBody>
          <a:bodyPr rtlCol="0" wrap="none">
            <a:spAutoFit/>
          </a:bodyPr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台阶及缺陷处成核能小，成核密度大；</a:t>
            </a:r>
            <a:endParaRPr altLang="zh-CN" b="1" dirty="0" sz="2000" 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高温下可降低成核密度。</a:t>
            </a:r>
          </a:p>
        </p:txBody>
      </p:sp>
      <p:grpSp>
        <p:nvGrpSpPr>
          <p:cNvPr id="81" name="组合 10"/>
          <p:cNvGrpSpPr/>
          <p:nvPr/>
        </p:nvGrpSpPr>
        <p:grpSpPr>
          <a:xfrm>
            <a:off x="1153650" y="1272188"/>
            <a:ext cx="2627765" cy="5037180"/>
            <a:chOff x="964754" y="1277689"/>
            <a:chExt cx="2627765" cy="5037180"/>
          </a:xfrm>
        </p:grpSpPr>
        <p:pic>
          <p:nvPicPr>
            <p:cNvPr id="2097188" name="图片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964754" y="1277689"/>
              <a:ext cx="2627765" cy="2123811"/>
            </a:xfrm>
            <a:prstGeom prst="rect"/>
          </p:spPr>
        </p:pic>
        <p:pic>
          <p:nvPicPr>
            <p:cNvPr id="2097189" name="图片 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1222615" y="3167457"/>
              <a:ext cx="2369904" cy="3147412"/>
            </a:xfrm>
            <a:prstGeom prst="rect"/>
          </p:spPr>
        </p:pic>
      </p:grpSp>
      <p:pic>
        <p:nvPicPr>
          <p:cNvPr id="2097190" name="图片 1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608513" y="1596918"/>
            <a:ext cx="4061812" cy="3292125"/>
          </a:xfrm>
          <a:prstGeom prst="rect"/>
        </p:spPr>
      </p:pic>
      <p:sp>
        <p:nvSpPr>
          <p:cNvPr id="1048736" name="文本框 16"/>
          <p:cNvSpPr txBox="1"/>
          <p:nvPr/>
        </p:nvSpPr>
        <p:spPr>
          <a:xfrm>
            <a:off x="4116070" y="2592290"/>
            <a:ext cx="492443" cy="1604217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vert="eaVert" wrap="square">
            <a:spAutoFit/>
          </a:bodyPr>
          <a:p>
            <a:pPr algn="ctr"/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成核密度</a:t>
            </a:r>
          </a:p>
        </p:txBody>
      </p:sp>
      <p:sp>
        <p:nvSpPr>
          <p:cNvPr id="1048737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8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组合 15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41" name="直接连接符 17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91" name="图片 1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739" name="矩形 19"/>
          <p:cNvSpPr/>
          <p:nvPr/>
        </p:nvSpPr>
        <p:spPr>
          <a:xfrm>
            <a:off x="-1663436" y="0"/>
            <a:ext cx="9144000" cy="81842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3.4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表面扩散与碰撞成核</a:t>
            </a:r>
            <a:endParaRPr altLang="zh-CN" b="1" dirty="0" sz="28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40" name="矩形 20"/>
          <p:cNvSpPr/>
          <p:nvPr/>
        </p:nvSpPr>
        <p:spPr>
          <a:xfrm>
            <a:off x="0" y="6538913"/>
            <a:ext cx="6096000" cy="276999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Yuan, Q </a:t>
            </a:r>
            <a:r>
              <a:rPr altLang="zh-CN" dirty="0" sz="1200"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etl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altLang="zh-CN" dirty="0" sz="1200" i="1"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</a:t>
            </a:r>
            <a:r>
              <a:rPr altLang="zh-CN" dirty="0" sz="1200"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altLang="zh-CN" b="1" dirty="0" sz="1200"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altLang="zh-CN" dirty="0" sz="1200"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, 134, 2970.</a:t>
            </a:r>
            <a:endParaRPr altLang="en-US" dirty="0" sz="1200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3" name="文本框 11"/>
          <p:cNvSpPr txBox="1"/>
          <p:nvPr/>
        </p:nvSpPr>
        <p:spPr>
          <a:xfrm>
            <a:off x="79274" y="5412823"/>
            <a:ext cx="9248045" cy="943528"/>
          </a:xfrm>
          <a:prstGeom prst="rect"/>
          <a:noFill/>
        </p:spPr>
        <p:txBody>
          <a:bodyPr rtlCol="0" wrap="none">
            <a:spAutoFit/>
          </a:bodyPr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成核密度阶段结束后，随着碳源的不断供给，石墨烯不断长大；</a:t>
            </a:r>
            <a:endParaRPr altLang="zh-CN" b="1" dirty="0" sz="2000" 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不同取向的石墨烯畴区拼接会生成晶界，但可在多晶基底上生长单晶石墨烯。</a:t>
            </a:r>
          </a:p>
        </p:txBody>
      </p:sp>
      <p:pic>
        <p:nvPicPr>
          <p:cNvPr id="2097192" name="图片 1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04215" y="1743069"/>
            <a:ext cx="3895127" cy="2992815"/>
          </a:xfrm>
          <a:prstGeom prst="rect"/>
        </p:spPr>
      </p:pic>
      <p:sp>
        <p:nvSpPr>
          <p:cNvPr id="1048744" name="矩形 14"/>
          <p:cNvSpPr/>
          <p:nvPr/>
        </p:nvSpPr>
        <p:spPr>
          <a:xfrm>
            <a:off x="4922724" y="4769547"/>
            <a:ext cx="4874233" cy="276999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Huang P Y, Van Der Zande A M, et al. </a:t>
            </a:r>
            <a:r>
              <a:rPr altLang="zh-CN" dirty="0" sz="1200" i="1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469. 389.</a:t>
            </a:r>
          </a:p>
        </p:txBody>
      </p:sp>
      <p:sp>
        <p:nvSpPr>
          <p:cNvPr id="1048745" name="文本框 15"/>
          <p:cNvSpPr txBox="1"/>
          <p:nvPr/>
        </p:nvSpPr>
        <p:spPr>
          <a:xfrm>
            <a:off x="4457076" y="2626891"/>
            <a:ext cx="492443" cy="1604217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vert="eaVert" wrap="square">
            <a:spAutoFit/>
          </a:bodyPr>
          <a:p>
            <a:pPr algn="ctr"/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晶界的形成</a:t>
            </a:r>
          </a:p>
        </p:txBody>
      </p:sp>
      <p:sp>
        <p:nvSpPr>
          <p:cNvPr id="1048746" name="文本框 16"/>
          <p:cNvSpPr txBox="1"/>
          <p:nvPr/>
        </p:nvSpPr>
        <p:spPr>
          <a:xfrm>
            <a:off x="244658" y="2476765"/>
            <a:ext cx="492443" cy="1904468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vert="eaVert" wrap="square">
            <a:spAutoFit/>
          </a:bodyPr>
          <a:p>
            <a:pPr algn="ctr"/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石墨烯连续生长</a:t>
            </a:r>
          </a:p>
        </p:txBody>
      </p:sp>
      <p:grpSp>
        <p:nvGrpSpPr>
          <p:cNvPr id="84" name="组合 2"/>
          <p:cNvGrpSpPr/>
          <p:nvPr/>
        </p:nvGrpSpPr>
        <p:grpSpPr>
          <a:xfrm>
            <a:off x="737101" y="1233550"/>
            <a:ext cx="3484177" cy="4313560"/>
            <a:chOff x="708561" y="1471723"/>
            <a:chExt cx="3484177" cy="4313560"/>
          </a:xfrm>
        </p:grpSpPr>
        <p:pic>
          <p:nvPicPr>
            <p:cNvPr id="2097193" name="图片 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1467038" y="5015596"/>
              <a:ext cx="2194750" cy="769687"/>
            </a:xfrm>
            <a:prstGeom prst="rect"/>
          </p:spPr>
        </p:pic>
        <p:pic>
          <p:nvPicPr>
            <p:cNvPr id="2097194" name="图片 12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/>
            <a:srcRect r="18514"/>
            <a:stretch>
              <a:fillRect/>
            </a:stretch>
          </p:blipFill>
          <p:spPr>
            <a:xfrm>
              <a:off x="708561" y="1471723"/>
              <a:ext cx="3484177" cy="3648048"/>
            </a:xfrm>
            <a:prstGeom prst="rect"/>
          </p:spPr>
        </p:pic>
      </p:grpSp>
      <p:sp>
        <p:nvSpPr>
          <p:cNvPr id="1048747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8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组合 19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42" name="直接连接符 20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95" name="图片 2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749" name="矩形 22"/>
          <p:cNvSpPr/>
          <p:nvPr/>
        </p:nvSpPr>
        <p:spPr>
          <a:xfrm>
            <a:off x="-1663436" y="0"/>
            <a:ext cx="9144000" cy="81842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3.5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外延生长与畴区拼接</a:t>
            </a:r>
            <a:endParaRPr altLang="zh-CN" b="1" dirty="0" sz="28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0" name="矩形 23"/>
          <p:cNvSpPr/>
          <p:nvPr/>
        </p:nvSpPr>
        <p:spPr>
          <a:xfrm>
            <a:off x="0" y="6538913"/>
            <a:ext cx="6096000" cy="276999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Yuan, Q </a:t>
            </a:r>
            <a:r>
              <a:rPr altLang="zh-CN" dirty="0" sz="1200"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etl</a:t>
            </a:r>
            <a:r>
              <a:rPr altLang="zh-CN" dirty="0" sz="1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altLang="zh-CN" dirty="0" sz="1200" i="1"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</a:t>
            </a:r>
            <a:r>
              <a:rPr altLang="zh-CN" dirty="0" sz="1200"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altLang="zh-CN" b="1" dirty="0" sz="1200"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altLang="zh-CN" dirty="0" sz="1200"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, 134, 2970.</a:t>
            </a:r>
            <a:endParaRPr altLang="en-US" dirty="0" sz="1200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矩形 25"/>
          <p:cNvSpPr/>
          <p:nvPr/>
        </p:nvSpPr>
        <p:spPr>
          <a:xfrm>
            <a:off x="2213141" y="2414330"/>
            <a:ext cx="2659702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石墨烯的制备方法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2" name="矩形 2"/>
          <p:cNvSpPr/>
          <p:nvPr/>
        </p:nvSpPr>
        <p:spPr>
          <a:xfrm>
            <a:off x="2205132" y="4432137"/>
            <a:ext cx="1731564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总结与展望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3" name="矩形 4"/>
          <p:cNvSpPr/>
          <p:nvPr/>
        </p:nvSpPr>
        <p:spPr>
          <a:xfrm>
            <a:off x="3652517" y="251900"/>
            <a:ext cx="1838965" cy="523220"/>
          </a:xfrm>
          <a:prstGeom prst="rect"/>
        </p:spPr>
        <p:txBody>
          <a:bodyPr wrap="none">
            <a:spAutoFit/>
          </a:bodyPr>
          <a:p>
            <a:pPr algn="ctr"/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altLang="en-US" b="1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4" name="文本框 17"/>
          <p:cNvSpPr txBox="1"/>
          <p:nvPr/>
        </p:nvSpPr>
        <p:spPr>
          <a:xfrm>
            <a:off x="2213141" y="1521293"/>
            <a:ext cx="2969083" cy="714747"/>
          </a:xfrm>
          <a:prstGeom prst="rect"/>
          <a:noFill/>
        </p:spPr>
        <p:txBody>
          <a:bodyPr rtlCol="0"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石墨烯的结构与性质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5" name="六边形 18"/>
          <p:cNvSpPr/>
          <p:nvPr/>
        </p:nvSpPr>
        <p:spPr>
          <a:xfrm>
            <a:off x="1366048" y="1592608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6" name="Line 14"/>
          <p:cNvSpPr>
            <a:spLocks noChangeShapeType="1"/>
          </p:cNvSpPr>
          <p:nvPr/>
        </p:nvSpPr>
        <p:spPr bwMode="auto">
          <a:xfrm>
            <a:off x="2018975" y="2250062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7" name="六边形 20"/>
          <p:cNvSpPr/>
          <p:nvPr/>
        </p:nvSpPr>
        <p:spPr>
          <a:xfrm>
            <a:off x="1366048" y="2570313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8" name="Line 14"/>
          <p:cNvSpPr>
            <a:spLocks noChangeShapeType="1"/>
          </p:cNvSpPr>
          <p:nvPr/>
        </p:nvSpPr>
        <p:spPr bwMode="auto">
          <a:xfrm>
            <a:off x="2011100" y="3225783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59" name="六边形 10"/>
          <p:cNvSpPr/>
          <p:nvPr/>
        </p:nvSpPr>
        <p:spPr>
          <a:xfrm>
            <a:off x="1366048" y="3525316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60" name="Line 14"/>
          <p:cNvSpPr>
            <a:spLocks noChangeShapeType="1"/>
          </p:cNvSpPr>
          <p:nvPr/>
        </p:nvSpPr>
        <p:spPr bwMode="auto">
          <a:xfrm>
            <a:off x="2011100" y="4180786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61" name="矩形 12"/>
          <p:cNvSpPr/>
          <p:nvPr/>
        </p:nvSpPr>
        <p:spPr>
          <a:xfrm>
            <a:off x="2205132" y="3424093"/>
            <a:ext cx="2659702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石墨烯的生长过程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62" name="六边形 15"/>
          <p:cNvSpPr/>
          <p:nvPr/>
        </p:nvSpPr>
        <p:spPr>
          <a:xfrm>
            <a:off x="1366048" y="4552119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63" name="Line 14"/>
          <p:cNvSpPr>
            <a:spLocks noChangeShapeType="1"/>
          </p:cNvSpPr>
          <p:nvPr/>
        </p:nvSpPr>
        <p:spPr bwMode="auto">
          <a:xfrm>
            <a:off x="2011100" y="5207589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764" name="矩形 23"/>
          <p:cNvSpPr/>
          <p:nvPr/>
        </p:nvSpPr>
        <p:spPr>
          <a:xfrm>
            <a:off x="2205132" y="4450896"/>
            <a:ext cx="184731" cy="718466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7" name="组合 26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43" name="直接连接符 27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96" name="图片 2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765" name="矩形 29"/>
          <p:cNvSpPr/>
          <p:nvPr/>
        </p:nvSpPr>
        <p:spPr>
          <a:xfrm>
            <a:off x="1143222" y="1566060"/>
            <a:ext cx="7239786" cy="2711296"/>
          </a:xfrm>
          <a:prstGeom prst="rect"/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/>
              <a:t>17</a:t>
            </a:fld>
            <a:endParaRPr altLang="en-US" lang="zh-CN"/>
          </a:p>
        </p:txBody>
      </p:sp>
      <p:sp>
        <p:nvSpPr>
          <p:cNvPr id="1048770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/>
          </a:p>
        </p:txBody>
      </p:sp>
      <p:sp>
        <p:nvSpPr>
          <p:cNvPr id="1048771" name="文本框 11"/>
          <p:cNvSpPr txBox="1"/>
          <p:nvPr/>
        </p:nvSpPr>
        <p:spPr>
          <a:xfrm>
            <a:off x="403688" y="1149447"/>
            <a:ext cx="800219" cy="46166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b="1" dirty="0" sz="2400"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</a:p>
        </p:txBody>
      </p:sp>
      <p:sp>
        <p:nvSpPr>
          <p:cNvPr id="1048772" name="文本框 12"/>
          <p:cNvSpPr txBox="1"/>
          <p:nvPr/>
        </p:nvSpPr>
        <p:spPr>
          <a:xfrm>
            <a:off x="571081" y="1611112"/>
            <a:ext cx="7688062" cy="2345322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zh-CN" b="1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CVD</a:t>
            </a:r>
            <a:r>
              <a:rPr altLang="en-US" b="1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法制备石墨烯薄膜具有高质量和低成本的双重优势；</a:t>
            </a:r>
            <a:endParaRPr altLang="zh-CN" b="1" dirty="0" sz="20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石墨烯生长的一般过程为：碳源的气相运输、基底表面的吸附与分解、碳活性物种的表面扩散与成核、外延生长和拼接</a:t>
            </a:r>
            <a:r>
              <a:rPr altLang="zh-CN" b="1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影响石墨烯质量（形貌、畴区、缺陷等）的因素有很多，通过理论计算得到的结果有时候并不十分准确。</a:t>
            </a:r>
          </a:p>
        </p:txBody>
      </p:sp>
      <p:sp>
        <p:nvSpPr>
          <p:cNvPr id="1048773" name="文本框 15"/>
          <p:cNvSpPr txBox="1"/>
          <p:nvPr/>
        </p:nvSpPr>
        <p:spPr>
          <a:xfrm>
            <a:off x="403688" y="4236099"/>
            <a:ext cx="803425" cy="46166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b="1" dirty="0" sz="2400" lang="zh-CN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展望</a:t>
            </a:r>
          </a:p>
        </p:txBody>
      </p:sp>
      <p:sp>
        <p:nvSpPr>
          <p:cNvPr id="1048774" name="文本框 14"/>
          <p:cNvSpPr txBox="1"/>
          <p:nvPr/>
        </p:nvSpPr>
        <p:spPr>
          <a:xfrm>
            <a:off x="571081" y="4697764"/>
            <a:ext cx="8001838" cy="1405193"/>
          </a:xfrm>
          <a:prstGeom prst="rect"/>
          <a:noFill/>
        </p:spPr>
        <p:txBody>
          <a:bodyPr rtlCol="0" wrap="square">
            <a:spAutoFit/>
          </a:bodyPr>
          <a:p>
            <a:pPr indent="-342900" marL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实时监测石墨烯的生长过程，弄清楚生长的机理；</a:t>
            </a:r>
            <a:endParaRPr altLang="zh-CN" b="1" dirty="0" sz="2000" 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-342900" marL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现在已经可以实现大面积、晶圆级、超洁净以及大单晶石墨烯的制备，未来实现层数控制、绝缘基底和低温生长石墨烯的方法。</a:t>
            </a:r>
            <a:endParaRPr altLang="zh-CN" b="1" dirty="0" sz="2000" 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75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76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" name="组合 10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44" name="直接连接符 13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97" name="图片 16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777" name="矩形 17"/>
          <p:cNvSpPr/>
          <p:nvPr/>
        </p:nvSpPr>
        <p:spPr>
          <a:xfrm>
            <a:off x="-2506716" y="0"/>
            <a:ext cx="9144000" cy="81842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总结与展望</a:t>
            </a:r>
            <a:endParaRPr altLang="zh-CN" b="1" dirty="0" sz="28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文本框 2"/>
          <p:cNvSpPr txBox="1"/>
          <p:nvPr/>
        </p:nvSpPr>
        <p:spPr>
          <a:xfrm>
            <a:off x="2275165" y="2755861"/>
            <a:ext cx="4717958" cy="1866601"/>
          </a:xfrm>
          <a:prstGeom prst="rect"/>
          <a:noFill/>
        </p:spPr>
        <p:txBody>
          <a:bodyPr rtlCol="0" wrap="none">
            <a:prstTxWarp prst="textButton"/>
            <a:spAutoFit/>
          </a:bodyPr>
          <a:p>
            <a:pPr algn="ctr">
              <a:lnSpc>
                <a:spcPct val="150000"/>
              </a:lnSpc>
            </a:pPr>
            <a:r>
              <a:rPr altLang="en-US" b="1" dirty="0" sz="8800" lang="zh-CN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accent1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谢谢大家</a:t>
            </a:r>
          </a:p>
        </p:txBody>
      </p:sp>
      <p:sp>
        <p:nvSpPr>
          <p:cNvPr id="1048779" name="文本框 1"/>
          <p:cNvSpPr txBox="1"/>
          <p:nvPr/>
        </p:nvSpPr>
        <p:spPr>
          <a:xfrm>
            <a:off x="6477734" y="6091319"/>
            <a:ext cx="2507418" cy="481863"/>
          </a:xfrm>
          <a:prstGeom prst="rect"/>
          <a:noFill/>
        </p:spPr>
        <p:txBody>
          <a:bodyPr rtlCol="0" wrap="none">
            <a:spAutoFit/>
          </a:bodyPr>
          <a:p>
            <a:pPr>
              <a:lnSpc>
                <a:spcPct val="150000"/>
              </a:lnSpc>
            </a:pP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表面物理</a:t>
            </a:r>
            <a:r>
              <a:rPr altLang="zh-CN" b="1" dirty="0" sz="2000" lang="en-US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altLang="en-US" b="1" dirty="0" sz="2000" lang="zh-CN">
                <a:latin typeface="黑体" panose="02010609060101010101" pitchFamily="49" charset="-122"/>
                <a:ea typeface="黑体" panose="02010609060101010101" pitchFamily="49" charset="-122"/>
              </a:rPr>
              <a:t>第二小组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矩形 25"/>
          <p:cNvSpPr/>
          <p:nvPr/>
        </p:nvSpPr>
        <p:spPr>
          <a:xfrm>
            <a:off x="2213141" y="2414330"/>
            <a:ext cx="2621280" cy="447040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石墨烯的制备方法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0" name="矩形 2"/>
          <p:cNvSpPr/>
          <p:nvPr/>
        </p:nvSpPr>
        <p:spPr>
          <a:xfrm>
            <a:off x="2205132" y="4432137"/>
            <a:ext cx="1706880" cy="447040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总结与展望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1" name="矩形 4"/>
          <p:cNvSpPr/>
          <p:nvPr/>
        </p:nvSpPr>
        <p:spPr>
          <a:xfrm>
            <a:off x="3652517" y="251900"/>
            <a:ext cx="1617980" cy="510540"/>
          </a:xfrm>
          <a:prstGeom prst="rect"/>
        </p:spPr>
        <p:txBody>
          <a:bodyPr wrap="none">
            <a:spAutoFit/>
          </a:bodyPr>
          <a:p>
            <a:pPr algn="ctr"/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altLang="en-US" b="1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2" name="文本框 17"/>
          <p:cNvSpPr txBox="1"/>
          <p:nvPr/>
        </p:nvSpPr>
        <p:spPr>
          <a:xfrm>
            <a:off x="2213141" y="1521293"/>
            <a:ext cx="2926080" cy="447040"/>
          </a:xfrm>
          <a:prstGeom prst="rect"/>
          <a:noFill/>
        </p:spPr>
        <p:txBody>
          <a:bodyPr rtlCol="0"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石墨烯的结构与性质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3" name="六边形 18"/>
          <p:cNvSpPr/>
          <p:nvPr/>
        </p:nvSpPr>
        <p:spPr>
          <a:xfrm>
            <a:off x="1366048" y="1592608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4" name="Line 14"/>
          <p:cNvSpPr>
            <a:spLocks noChangeShapeType="1"/>
          </p:cNvSpPr>
          <p:nvPr/>
        </p:nvSpPr>
        <p:spPr bwMode="auto">
          <a:xfrm>
            <a:off x="2018975" y="2250062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5" name="六边形 20"/>
          <p:cNvSpPr/>
          <p:nvPr/>
        </p:nvSpPr>
        <p:spPr>
          <a:xfrm>
            <a:off x="1366048" y="2570313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6" name="Line 14"/>
          <p:cNvSpPr>
            <a:spLocks noChangeShapeType="1"/>
          </p:cNvSpPr>
          <p:nvPr/>
        </p:nvSpPr>
        <p:spPr bwMode="auto">
          <a:xfrm>
            <a:off x="2011100" y="3225783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7" name="六边形 10"/>
          <p:cNvSpPr/>
          <p:nvPr/>
        </p:nvSpPr>
        <p:spPr>
          <a:xfrm>
            <a:off x="1366048" y="3525316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8" name="Line 14"/>
          <p:cNvSpPr>
            <a:spLocks noChangeShapeType="1"/>
          </p:cNvSpPr>
          <p:nvPr/>
        </p:nvSpPr>
        <p:spPr bwMode="auto">
          <a:xfrm>
            <a:off x="2011100" y="4180786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599" name="矩形 12"/>
          <p:cNvSpPr/>
          <p:nvPr/>
        </p:nvSpPr>
        <p:spPr>
          <a:xfrm>
            <a:off x="2205132" y="3424093"/>
            <a:ext cx="2621280" cy="447040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石墨烯的生长过程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00" name="六边形 15"/>
          <p:cNvSpPr/>
          <p:nvPr/>
        </p:nvSpPr>
        <p:spPr>
          <a:xfrm>
            <a:off x="1366048" y="4552119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01" name="Line 14"/>
          <p:cNvSpPr>
            <a:spLocks noChangeShapeType="1"/>
          </p:cNvSpPr>
          <p:nvPr/>
        </p:nvSpPr>
        <p:spPr bwMode="auto">
          <a:xfrm>
            <a:off x="2011100" y="5207589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02" name="矩形 23"/>
          <p:cNvSpPr/>
          <p:nvPr/>
        </p:nvSpPr>
        <p:spPr>
          <a:xfrm>
            <a:off x="2205132" y="4450896"/>
            <a:ext cx="184731" cy="718466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03" name="矩形 24"/>
          <p:cNvSpPr/>
          <p:nvPr/>
        </p:nvSpPr>
        <p:spPr>
          <a:xfrm>
            <a:off x="1143222" y="2460699"/>
            <a:ext cx="7239786" cy="2977616"/>
          </a:xfrm>
          <a:prstGeom prst="rect"/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26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29" name="直接连接符 27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53" name="图片 2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08" name="文本框 3"/>
          <p:cNvSpPr txBox="1"/>
          <p:nvPr/>
        </p:nvSpPr>
        <p:spPr>
          <a:xfrm>
            <a:off x="1008704" y="184666"/>
            <a:ext cx="281178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1.1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石墨烯的发现</a:t>
            </a:r>
          </a:p>
        </p:txBody>
      </p:sp>
      <p:grpSp>
        <p:nvGrpSpPr>
          <p:cNvPr id="40" name="组合 5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0" name="直接连接符 6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54" name="图片 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pic>
        <p:nvPicPr>
          <p:cNvPr id="2097155" name="图片 1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23544" y="1226262"/>
            <a:ext cx="8260796" cy="4877223"/>
          </a:xfrm>
          <a:prstGeom prst="rect"/>
        </p:spPr>
      </p:pic>
      <p:sp>
        <p:nvSpPr>
          <p:cNvPr id="1048609" name="文本框 12"/>
          <p:cNvSpPr txBox="1"/>
          <p:nvPr/>
        </p:nvSpPr>
        <p:spPr>
          <a:xfrm>
            <a:off x="3247256" y="4011101"/>
            <a:ext cx="5250180" cy="1691640"/>
          </a:xfrm>
          <a:prstGeom prst="rect"/>
          <a:noFill/>
        </p:spPr>
        <p:txBody>
          <a:bodyPr rtlCol="0" wrap="none">
            <a:spAutoFit/>
          </a:bodyPr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R.E.Peierls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L.D.Landau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的经典二维晶体理论</a:t>
            </a:r>
            <a:endParaRPr altLang="zh-CN" dirty="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Mermin-Wagne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</a:t>
            </a:r>
            <a:endParaRPr altLang="zh-CN" dirty="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1999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年，</a:t>
            </a: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Ruoff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课题组</a:t>
            </a: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摩擦手段</a:t>
            </a:r>
            <a:endParaRPr altLang="zh-CN" dirty="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2004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年，</a:t>
            </a: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Heer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课题组</a:t>
            </a: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碳化硅外延生长</a:t>
            </a:r>
            <a:endParaRPr altLang="zh-CN" dirty="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2004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年，</a:t>
            </a: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Geim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Novoselov-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胶带定向剥离</a:t>
            </a: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HOPG</a:t>
            </a:r>
          </a:p>
          <a:p>
            <a:pPr indent="-285750" marL="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zh-CN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2010</a:t>
            </a:r>
            <a:r>
              <a:rPr altLang="en-US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年，诺贝尔物理学奖</a:t>
            </a:r>
            <a:endParaRPr altLang="zh-CN" dirty="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4" name="组合 8"/>
          <p:cNvGrpSpPr/>
          <p:nvPr/>
        </p:nvGrpSpPr>
        <p:grpSpPr>
          <a:xfrm>
            <a:off x="1180901" y="1158202"/>
            <a:ext cx="2659579" cy="2594283"/>
            <a:chOff x="6004817" y="1111288"/>
            <a:chExt cx="4879645" cy="5453943"/>
          </a:xfrm>
        </p:grpSpPr>
        <p:pic>
          <p:nvPicPr>
            <p:cNvPr id="2097156" name="图片 9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/>
            <a:srcRect l="43812"/>
            <a:stretch>
              <a:fillRect/>
            </a:stretch>
          </p:blipFill>
          <p:spPr>
            <a:xfrm>
              <a:off x="6434680" y="1111288"/>
              <a:ext cx="3314924" cy="2777729"/>
            </a:xfrm>
            <a:prstGeom prst="rect"/>
          </p:spPr>
        </p:pic>
        <p:pic>
          <p:nvPicPr>
            <p:cNvPr id="2097157" name="图片 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6004817" y="3861509"/>
              <a:ext cx="4879645" cy="2703722"/>
            </a:xfrm>
            <a:prstGeom prst="rect"/>
          </p:spPr>
        </p:pic>
      </p:grpSp>
      <p:pic>
        <p:nvPicPr>
          <p:cNvPr id="2097158" name="图片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73229" y="1433325"/>
            <a:ext cx="4791097" cy="2283756"/>
          </a:xfrm>
          <a:prstGeom prst="rect"/>
        </p:spPr>
      </p:pic>
      <p:pic>
        <p:nvPicPr>
          <p:cNvPr id="2097159" name="图片 1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29759" y="4069365"/>
            <a:ext cx="3377615" cy="2576031"/>
          </a:xfrm>
          <a:prstGeom prst="rect"/>
        </p:spPr>
      </p:pic>
      <p:sp>
        <p:nvSpPr>
          <p:cNvPr id="1048615" name="文本框 3"/>
          <p:cNvSpPr txBox="1"/>
          <p:nvPr/>
        </p:nvSpPr>
        <p:spPr>
          <a:xfrm>
            <a:off x="913079" y="163034"/>
            <a:ext cx="4678681" cy="5105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1.2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石墨烯的独特结构及性质</a:t>
            </a:r>
          </a:p>
        </p:txBody>
      </p:sp>
      <p:pic>
        <p:nvPicPr>
          <p:cNvPr id="2097160" name="图片 1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b="5916"/>
          <a:stretch>
            <a:fillRect/>
          </a:stretch>
        </p:blipFill>
        <p:spPr>
          <a:xfrm>
            <a:off x="5615251" y="4131232"/>
            <a:ext cx="2240000" cy="2369744"/>
          </a:xfrm>
          <a:prstGeom prst="rect"/>
        </p:spPr>
      </p:pic>
      <p:grpSp>
        <p:nvGrpSpPr>
          <p:cNvPr id="45" name="组合 12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1" name="直接连接符 14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61" name="图片 1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6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616" name="文本框 2"/>
          <p:cNvSpPr txBox="1"/>
          <p:nvPr/>
        </p:nvSpPr>
        <p:spPr>
          <a:xfrm>
            <a:off x="184607" y="6556466"/>
            <a:ext cx="4245533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Geim A K, Novoselov K S. </a:t>
            </a:r>
            <a:r>
              <a:rPr altLang="zh-CN" dirty="0" sz="1200" i="1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Nat Mater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2007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6. 183.</a:t>
            </a:r>
            <a:endParaRPr altLang="en-US" dirty="0" sz="12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17" name="文本框 7"/>
          <p:cNvSpPr txBox="1"/>
          <p:nvPr/>
        </p:nvSpPr>
        <p:spPr>
          <a:xfrm>
            <a:off x="6181253" y="936692"/>
            <a:ext cx="1107996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none">
            <a:spAutoFit/>
          </a:bodyPr>
          <a:p>
            <a:r>
              <a:rPr altLang="en-US" b="1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光学性质</a:t>
            </a:r>
          </a:p>
        </p:txBody>
      </p:sp>
      <p:sp>
        <p:nvSpPr>
          <p:cNvPr id="1048618" name="文本框 19"/>
          <p:cNvSpPr txBox="1"/>
          <p:nvPr/>
        </p:nvSpPr>
        <p:spPr>
          <a:xfrm>
            <a:off x="1723341" y="936692"/>
            <a:ext cx="1107996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none">
            <a:spAutoFit/>
          </a:bodyPr>
          <a:p>
            <a:r>
              <a:rPr altLang="en-US" b="1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电学性质</a:t>
            </a:r>
          </a:p>
        </p:txBody>
      </p:sp>
      <p:sp>
        <p:nvSpPr>
          <p:cNvPr id="1048619" name="文本框 20"/>
          <p:cNvSpPr txBox="1"/>
          <p:nvPr/>
        </p:nvSpPr>
        <p:spPr>
          <a:xfrm>
            <a:off x="1753375" y="3761900"/>
            <a:ext cx="1107996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none">
            <a:spAutoFit/>
          </a:bodyPr>
          <a:p>
            <a:r>
              <a:rPr altLang="en-US" b="1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热学性质</a:t>
            </a:r>
          </a:p>
        </p:txBody>
      </p:sp>
      <p:sp>
        <p:nvSpPr>
          <p:cNvPr id="1048620" name="文本框 22"/>
          <p:cNvSpPr txBox="1"/>
          <p:nvPr/>
        </p:nvSpPr>
        <p:spPr>
          <a:xfrm>
            <a:off x="6181253" y="3761900"/>
            <a:ext cx="1107996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none">
            <a:spAutoFit/>
          </a:bodyPr>
          <a:p>
            <a:r>
              <a:rPr altLang="en-US" b="1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力学性质</a:t>
            </a:r>
          </a:p>
        </p:txBody>
      </p:sp>
      <p:sp>
        <p:nvSpPr>
          <p:cNvPr id="1048621" name="灯片编号占位符 6"/>
          <p:cNvSpPr txBox="1"/>
          <p:nvPr/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r" defTabSz="4572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矩形 25"/>
          <p:cNvSpPr/>
          <p:nvPr/>
        </p:nvSpPr>
        <p:spPr>
          <a:xfrm>
            <a:off x="2213141" y="2414330"/>
            <a:ext cx="2659702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石墨烯的制备方法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26" name="矩形 2"/>
          <p:cNvSpPr/>
          <p:nvPr/>
        </p:nvSpPr>
        <p:spPr>
          <a:xfrm>
            <a:off x="2205132" y="4432137"/>
            <a:ext cx="1731564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总结与展望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27" name="矩形 4"/>
          <p:cNvSpPr/>
          <p:nvPr/>
        </p:nvSpPr>
        <p:spPr>
          <a:xfrm>
            <a:off x="3652517" y="251900"/>
            <a:ext cx="1838965" cy="523220"/>
          </a:xfrm>
          <a:prstGeom prst="rect"/>
        </p:spPr>
        <p:txBody>
          <a:bodyPr wrap="none">
            <a:spAutoFit/>
          </a:bodyPr>
          <a:p>
            <a:pPr algn="ctr"/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altLang="en-US" b="1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28" name="文本框 17"/>
          <p:cNvSpPr txBox="1"/>
          <p:nvPr/>
        </p:nvSpPr>
        <p:spPr>
          <a:xfrm>
            <a:off x="2213141" y="1521293"/>
            <a:ext cx="2969083" cy="714747"/>
          </a:xfrm>
          <a:prstGeom prst="rect"/>
          <a:noFill/>
        </p:spPr>
        <p:txBody>
          <a:bodyPr rtlCol="0"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石墨烯的结构与性质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29" name="六边形 18"/>
          <p:cNvSpPr/>
          <p:nvPr/>
        </p:nvSpPr>
        <p:spPr>
          <a:xfrm>
            <a:off x="1366048" y="1592608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0" name="Line 14"/>
          <p:cNvSpPr>
            <a:spLocks noChangeShapeType="1"/>
          </p:cNvSpPr>
          <p:nvPr/>
        </p:nvSpPr>
        <p:spPr bwMode="auto">
          <a:xfrm>
            <a:off x="2018975" y="2250062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1" name="六边形 20"/>
          <p:cNvSpPr/>
          <p:nvPr/>
        </p:nvSpPr>
        <p:spPr>
          <a:xfrm>
            <a:off x="1366048" y="2570313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2" name="Line 14"/>
          <p:cNvSpPr>
            <a:spLocks noChangeShapeType="1"/>
          </p:cNvSpPr>
          <p:nvPr/>
        </p:nvSpPr>
        <p:spPr bwMode="auto">
          <a:xfrm>
            <a:off x="2011100" y="3225783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3" name="六边形 10"/>
          <p:cNvSpPr/>
          <p:nvPr/>
        </p:nvSpPr>
        <p:spPr>
          <a:xfrm>
            <a:off x="1366048" y="3525316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4" name="Line 14"/>
          <p:cNvSpPr>
            <a:spLocks noChangeShapeType="1"/>
          </p:cNvSpPr>
          <p:nvPr/>
        </p:nvSpPr>
        <p:spPr bwMode="auto">
          <a:xfrm>
            <a:off x="2011100" y="4180786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5" name="矩形 12"/>
          <p:cNvSpPr/>
          <p:nvPr/>
        </p:nvSpPr>
        <p:spPr>
          <a:xfrm>
            <a:off x="2205132" y="3424093"/>
            <a:ext cx="2659702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石墨烯的生长过程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6" name="六边形 15"/>
          <p:cNvSpPr/>
          <p:nvPr/>
        </p:nvSpPr>
        <p:spPr>
          <a:xfrm>
            <a:off x="1366048" y="4552119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7" name="Line 14"/>
          <p:cNvSpPr>
            <a:spLocks noChangeShapeType="1"/>
          </p:cNvSpPr>
          <p:nvPr/>
        </p:nvSpPr>
        <p:spPr bwMode="auto">
          <a:xfrm>
            <a:off x="2011100" y="5207589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8" name="矩形 23"/>
          <p:cNvSpPr/>
          <p:nvPr/>
        </p:nvSpPr>
        <p:spPr>
          <a:xfrm>
            <a:off x="2205132" y="4450896"/>
            <a:ext cx="184731" cy="718466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39" name="矩形 24"/>
          <p:cNvSpPr/>
          <p:nvPr/>
        </p:nvSpPr>
        <p:spPr>
          <a:xfrm>
            <a:off x="1143222" y="3449327"/>
            <a:ext cx="7239786" cy="1988988"/>
          </a:xfrm>
          <a:prstGeom prst="rect"/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9" name="组合 26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2" name="直接连接符 27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62" name="图片 2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640" name="矩形 29"/>
          <p:cNvSpPr/>
          <p:nvPr/>
        </p:nvSpPr>
        <p:spPr>
          <a:xfrm>
            <a:off x="1143222" y="1566061"/>
            <a:ext cx="7239786" cy="893522"/>
          </a:xfrm>
          <a:prstGeom prst="rect"/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45" name="文本框 22"/>
          <p:cNvSpPr txBox="1"/>
          <p:nvPr/>
        </p:nvSpPr>
        <p:spPr>
          <a:xfrm>
            <a:off x="5774374" y="4322347"/>
            <a:ext cx="2040256" cy="368300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 indent="0"/>
            <a:r>
              <a:rPr b="1" dirty="0" lang="zh-CN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碳化硅外延生长法</a:t>
            </a:r>
            <a:endParaRPr altLang="zh-CN" baseline="30000" b="1" dirty="0" lang="en-US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63" name="图片 9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7635" y="1379581"/>
            <a:ext cx="3501454" cy="1983146"/>
          </a:xfrm>
          <a:prstGeom prst="rect"/>
        </p:spPr>
      </p:pic>
      <p:sp>
        <p:nvSpPr>
          <p:cNvPr id="1048646" name="文本框 24"/>
          <p:cNvSpPr txBox="1"/>
          <p:nvPr/>
        </p:nvSpPr>
        <p:spPr>
          <a:xfrm>
            <a:off x="1518585" y="1010248"/>
            <a:ext cx="1759554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 indent="0"/>
            <a:r>
              <a:rPr b="1" dirty="0" lang="zh-CN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机械剥离法</a:t>
            </a:r>
            <a:endParaRPr altLang="zh-CN" baseline="30000" b="1" dirty="0" lang="en-US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97164" name="图片 1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08704" y="3895083"/>
            <a:ext cx="2774317" cy="2575258"/>
          </a:xfrm>
          <a:prstGeom prst="rect"/>
        </p:spPr>
      </p:pic>
      <p:sp>
        <p:nvSpPr>
          <p:cNvPr id="1048647" name="文本框 26"/>
          <p:cNvSpPr txBox="1"/>
          <p:nvPr/>
        </p:nvSpPr>
        <p:spPr>
          <a:xfrm>
            <a:off x="1325847" y="3406472"/>
            <a:ext cx="2145030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 indent="0"/>
            <a:r>
              <a:rPr altLang="en-US" b="1" dirty="0" lang="zh-CN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化学</a:t>
            </a:r>
            <a:r>
              <a:rPr b="1" dirty="0" lang="zh-CN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液相剥离法</a:t>
            </a:r>
            <a:endParaRPr altLang="zh-CN" baseline="30000" b="1" dirty="0" lang="en-US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97165" name="图片 10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5442620" y="1403384"/>
            <a:ext cx="2606036" cy="2822051"/>
          </a:xfrm>
          <a:prstGeom prst="rect"/>
          <a:noFill/>
          <a:ln>
            <a:noFill/>
          </a:ln>
        </p:spPr>
      </p:pic>
      <p:pic>
        <p:nvPicPr>
          <p:cNvPr id="2097166" name="图片 10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263199" y="4829411"/>
            <a:ext cx="3225165" cy="1899285"/>
          </a:xfrm>
          <a:prstGeom prst="rect"/>
        </p:spPr>
      </p:pic>
      <p:sp>
        <p:nvSpPr>
          <p:cNvPr id="1048648" name="文本框 30"/>
          <p:cNvSpPr txBox="1"/>
          <p:nvPr/>
        </p:nvSpPr>
        <p:spPr>
          <a:xfrm>
            <a:off x="5865861" y="1010248"/>
            <a:ext cx="1759554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 indent="0"/>
            <a:r>
              <a:rPr b="1" dirty="0" lang="zh-CN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氧化还原法</a:t>
            </a:r>
            <a:endParaRPr altLang="zh-CN" baseline="30000" b="1" dirty="0" lang="en-US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49" name="文本框 2"/>
          <p:cNvSpPr txBox="1"/>
          <p:nvPr/>
        </p:nvSpPr>
        <p:spPr>
          <a:xfrm>
            <a:off x="1008704" y="156799"/>
            <a:ext cx="3608680" cy="52322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2.1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石墨烯的制备方法</a:t>
            </a:r>
          </a:p>
        </p:txBody>
      </p:sp>
      <p:grpSp>
        <p:nvGrpSpPr>
          <p:cNvPr id="53" name="组合 12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3" name="直接连接符 13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67" name="图片 1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5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650" name="矩形 3"/>
          <p:cNvSpPr/>
          <p:nvPr/>
        </p:nvSpPr>
        <p:spPr>
          <a:xfrm>
            <a:off x="884105" y="6496284"/>
            <a:ext cx="3639005" cy="276999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Li, X. et al. </a:t>
            </a:r>
            <a:r>
              <a:rPr altLang="zh-CN" dirty="0" sz="1200" i="1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Nature Nanotechnology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2008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 3, 538.</a:t>
            </a:r>
          </a:p>
        </p:txBody>
      </p:sp>
      <p:sp>
        <p:nvSpPr>
          <p:cNvPr id="1048651" name="矩形 4"/>
          <p:cNvSpPr/>
          <p:nvPr/>
        </p:nvSpPr>
        <p:spPr>
          <a:xfrm>
            <a:off x="5396542" y="6631721"/>
            <a:ext cx="4572000" cy="276999"/>
          </a:xfrm>
          <a:prstGeom prst="rect"/>
        </p:spPr>
        <p:txBody>
          <a:bodyPr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Poon et al. </a:t>
            </a:r>
            <a:r>
              <a:rPr altLang="zh-CN" dirty="0" sz="1200" i="1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Applied Physics Letters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2008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 92.</a:t>
            </a:r>
          </a:p>
        </p:txBody>
      </p:sp>
      <p:sp>
        <p:nvSpPr>
          <p:cNvPr id="1048652" name="矩形 5"/>
          <p:cNvSpPr/>
          <p:nvPr/>
        </p:nvSpPr>
        <p:spPr>
          <a:xfrm>
            <a:off x="4163186" y="1955868"/>
            <a:ext cx="1296671" cy="646331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Novoselov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K. S. et al. </a:t>
            </a:r>
            <a:r>
              <a:rPr altLang="zh-CN" dirty="0" sz="1200" i="1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Science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2004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306, 666.</a:t>
            </a:r>
          </a:p>
        </p:txBody>
      </p:sp>
      <p:sp>
        <p:nvSpPr>
          <p:cNvPr id="1048653" name="矩形 6"/>
          <p:cNvSpPr/>
          <p:nvPr/>
        </p:nvSpPr>
        <p:spPr>
          <a:xfrm>
            <a:off x="8048656" y="2028589"/>
            <a:ext cx="1099028" cy="646331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Hirata et al. </a:t>
            </a:r>
            <a:r>
              <a:rPr altLang="zh-CN" dirty="0" sz="1200" i="1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Carbon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altLang="zh-CN" b="1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2004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 42, 2929.</a:t>
            </a:r>
          </a:p>
        </p:txBody>
      </p:sp>
      <p:sp>
        <p:nvSpPr>
          <p:cNvPr id="104865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85930" y="6405095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68" name="图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b="1421"/>
          <a:stretch>
            <a:fillRect/>
          </a:stretch>
        </p:blipFill>
        <p:spPr>
          <a:xfrm>
            <a:off x="729671" y="1311451"/>
            <a:ext cx="3177540" cy="2933065"/>
          </a:xfrm>
          <a:prstGeom prst="rect"/>
          <a:ln>
            <a:noFill/>
          </a:ln>
        </p:spPr>
      </p:pic>
      <p:pic>
        <p:nvPicPr>
          <p:cNvPr id="2097169" name="图片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61463" r="438"/>
          <a:stretch>
            <a:fillRect/>
          </a:stretch>
        </p:blipFill>
        <p:spPr>
          <a:xfrm>
            <a:off x="4862069" y="1449410"/>
            <a:ext cx="3177540" cy="2948940"/>
          </a:xfrm>
          <a:prstGeom prst="rect"/>
        </p:spPr>
      </p:pic>
      <p:sp>
        <p:nvSpPr>
          <p:cNvPr id="1048659" name="矩形 2"/>
          <p:cNvSpPr/>
          <p:nvPr/>
        </p:nvSpPr>
        <p:spPr>
          <a:xfrm>
            <a:off x="4544875" y="4705936"/>
            <a:ext cx="4621778" cy="1418915"/>
          </a:xfrm>
          <a:prstGeom prst="rect"/>
        </p:spPr>
        <p:txBody>
          <a:bodyPr wrap="none">
            <a:spAutoFit/>
          </a:bodyPr>
          <a:p>
            <a:pPr indent="-342900" marL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等离子体增强化学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相沉积(PECVD)</a:t>
            </a:r>
          </a:p>
          <a:p>
            <a:pPr indent="-342900" marL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低压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化学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气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相沉积(LPCVD)</a:t>
            </a:r>
          </a:p>
          <a:p>
            <a:pPr indent="-342900" marL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常压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化学</a:t>
            </a:r>
            <a:r>
              <a:rPr altLang="en-US" dirty="0" sz="20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气</a:t>
            </a:r>
            <a:r>
              <a:rPr altLang="zh-CN" dirty="0" sz="20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相沉积(APCVD)</a:t>
            </a:r>
          </a:p>
        </p:txBody>
      </p:sp>
      <p:pic>
        <p:nvPicPr>
          <p:cNvPr id="2097170" name="图片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r="36198" b="59955"/>
          <a:stretch>
            <a:fillRect/>
          </a:stretch>
        </p:blipFill>
        <p:spPr>
          <a:xfrm>
            <a:off x="729671" y="4705936"/>
            <a:ext cx="3628175" cy="1652341"/>
          </a:xfrm>
          <a:prstGeom prst="rect"/>
        </p:spPr>
      </p:pic>
      <p:sp>
        <p:nvSpPr>
          <p:cNvPr id="1048660" name="文本框 6"/>
          <p:cNvSpPr txBox="1"/>
          <p:nvPr/>
        </p:nvSpPr>
        <p:spPr>
          <a:xfrm>
            <a:off x="931777" y="139045"/>
            <a:ext cx="5420074" cy="52322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2.2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化学气相沉积</a:t>
            </a: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CVD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制备石墨烯</a:t>
            </a:r>
          </a:p>
        </p:txBody>
      </p:sp>
      <p:grpSp>
        <p:nvGrpSpPr>
          <p:cNvPr id="57" name="组合 8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4" name="直接连接符 9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71" name="图片 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661" name="矩形 4"/>
          <p:cNvSpPr/>
          <p:nvPr/>
        </p:nvSpPr>
        <p:spPr>
          <a:xfrm>
            <a:off x="504354" y="6358277"/>
            <a:ext cx="3817951" cy="461665"/>
          </a:xfrm>
          <a:prstGeom prst="rect"/>
        </p:spPr>
        <p:txBody>
          <a:bodyPr wrap="square">
            <a:spAutoFit/>
          </a:bodyPr>
          <a:p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Novoselov, K. S. et al. Nature, 2012, 490, 192-200.</a:t>
            </a:r>
          </a:p>
          <a:p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M. L. Li et al. Advanced </a:t>
            </a:r>
            <a:r>
              <a:rPr altLang="zh-CN" dirty="0" sz="12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Science 2016, 3, 1600003.</a:t>
            </a:r>
          </a:p>
        </p:txBody>
      </p:sp>
      <p:sp>
        <p:nvSpPr>
          <p:cNvPr id="1048662" name="文本框 13"/>
          <p:cNvSpPr txBox="1"/>
          <p:nvPr/>
        </p:nvSpPr>
        <p:spPr>
          <a:xfrm>
            <a:off x="4862069" y="1007696"/>
            <a:ext cx="3177540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altLang="zh-CN" b="1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CVD</a:t>
            </a:r>
            <a:r>
              <a:rPr altLang="en-US" b="1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装备示意图</a:t>
            </a:r>
          </a:p>
        </p:txBody>
      </p:sp>
      <p:sp>
        <p:nvSpPr>
          <p:cNvPr id="1048663" name="文本框 14"/>
          <p:cNvSpPr txBox="1"/>
          <p:nvPr/>
        </p:nvSpPr>
        <p:spPr>
          <a:xfrm>
            <a:off x="729670" y="4268859"/>
            <a:ext cx="3628175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altLang="zh-CN" b="1" dirty="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PECVD</a:t>
            </a:r>
            <a:r>
              <a:rPr altLang="en-US" b="1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的装置示意图</a:t>
            </a:r>
          </a:p>
        </p:txBody>
      </p:sp>
      <p:sp>
        <p:nvSpPr>
          <p:cNvPr id="1048664" name="文本框 15"/>
          <p:cNvSpPr txBox="1"/>
          <p:nvPr/>
        </p:nvSpPr>
        <p:spPr>
          <a:xfrm>
            <a:off x="729669" y="1007696"/>
            <a:ext cx="3628175" cy="369332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altLang="en-US" b="1" dirty="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不同生长方法成本和质量对比</a:t>
            </a:r>
          </a:p>
        </p:txBody>
      </p:sp>
      <p:sp>
        <p:nvSpPr>
          <p:cNvPr id="1048665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3095" y="6358277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矩形 25"/>
          <p:cNvSpPr/>
          <p:nvPr/>
        </p:nvSpPr>
        <p:spPr>
          <a:xfrm>
            <a:off x="2213141" y="2414330"/>
            <a:ext cx="2659702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石墨烯的制备方法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0" name="矩形 2"/>
          <p:cNvSpPr/>
          <p:nvPr/>
        </p:nvSpPr>
        <p:spPr>
          <a:xfrm>
            <a:off x="2205132" y="4432137"/>
            <a:ext cx="1731564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总结与展望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1" name="矩形 4"/>
          <p:cNvSpPr/>
          <p:nvPr/>
        </p:nvSpPr>
        <p:spPr>
          <a:xfrm>
            <a:off x="3652517" y="251900"/>
            <a:ext cx="1838965" cy="523220"/>
          </a:xfrm>
          <a:prstGeom prst="rect"/>
        </p:spPr>
        <p:txBody>
          <a:bodyPr wrap="none">
            <a:spAutoFit/>
          </a:bodyPr>
          <a:p>
            <a:pPr algn="ctr"/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altLang="en-US" b="1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2" name="文本框 17"/>
          <p:cNvSpPr txBox="1"/>
          <p:nvPr/>
        </p:nvSpPr>
        <p:spPr>
          <a:xfrm>
            <a:off x="2213141" y="1521293"/>
            <a:ext cx="2969083" cy="714747"/>
          </a:xfrm>
          <a:prstGeom prst="rect"/>
          <a:noFill/>
        </p:spPr>
        <p:txBody>
          <a:bodyPr rtlCol="0"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石墨烯的结构与性质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3" name="六边形 18"/>
          <p:cNvSpPr/>
          <p:nvPr/>
        </p:nvSpPr>
        <p:spPr>
          <a:xfrm>
            <a:off x="1366048" y="1592608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4" name="Line 14"/>
          <p:cNvSpPr>
            <a:spLocks noChangeShapeType="1"/>
          </p:cNvSpPr>
          <p:nvPr/>
        </p:nvSpPr>
        <p:spPr bwMode="auto">
          <a:xfrm>
            <a:off x="2018975" y="2250062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5" name="六边形 20"/>
          <p:cNvSpPr/>
          <p:nvPr/>
        </p:nvSpPr>
        <p:spPr>
          <a:xfrm>
            <a:off x="1366048" y="2570313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6" name="Line 14"/>
          <p:cNvSpPr>
            <a:spLocks noChangeShapeType="1"/>
          </p:cNvSpPr>
          <p:nvPr/>
        </p:nvSpPr>
        <p:spPr bwMode="auto">
          <a:xfrm>
            <a:off x="2011100" y="3225783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7" name="六边形 10"/>
          <p:cNvSpPr/>
          <p:nvPr/>
        </p:nvSpPr>
        <p:spPr>
          <a:xfrm>
            <a:off x="1366048" y="3525316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8" name="Line 14"/>
          <p:cNvSpPr>
            <a:spLocks noChangeShapeType="1"/>
          </p:cNvSpPr>
          <p:nvPr/>
        </p:nvSpPr>
        <p:spPr bwMode="auto">
          <a:xfrm>
            <a:off x="2011100" y="4180786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79" name="矩形 12"/>
          <p:cNvSpPr/>
          <p:nvPr/>
        </p:nvSpPr>
        <p:spPr>
          <a:xfrm>
            <a:off x="2205132" y="3424093"/>
            <a:ext cx="2659702" cy="714747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r>
              <a:rPr altLang="en-US" b="1" dirty="0" sz="24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石墨烯的生长过程</a:t>
            </a: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80" name="六边形 15"/>
          <p:cNvSpPr/>
          <p:nvPr/>
        </p:nvSpPr>
        <p:spPr>
          <a:xfrm>
            <a:off x="1366048" y="4552119"/>
            <a:ext cx="760346" cy="655470"/>
          </a:xfrm>
          <a:prstGeom prst="hexagon"/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altLang="en-US" dirty="0" sz="280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81" name="Line 14"/>
          <p:cNvSpPr>
            <a:spLocks noChangeShapeType="1"/>
          </p:cNvSpPr>
          <p:nvPr/>
        </p:nvSpPr>
        <p:spPr bwMode="auto">
          <a:xfrm>
            <a:off x="2011100" y="5207589"/>
            <a:ext cx="6136048" cy="0"/>
          </a:xfrm>
          <a:prstGeom prst="line"/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anchor="ctr" wrap="none"/>
          <a:p>
            <a:endParaRPr altLang="en-US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82" name="矩形 23"/>
          <p:cNvSpPr/>
          <p:nvPr/>
        </p:nvSpPr>
        <p:spPr>
          <a:xfrm>
            <a:off x="2205132" y="4450896"/>
            <a:ext cx="184731" cy="718466"/>
          </a:xfrm>
          <a:prstGeom prst="rect"/>
        </p:spPr>
        <p:txBody>
          <a:bodyPr wrap="none">
            <a:spAutoFit/>
          </a:bodyPr>
          <a:p>
            <a:pPr>
              <a:lnSpc>
                <a:spcPct val="200000"/>
              </a:lnSpc>
            </a:pPr>
            <a:endParaRPr altLang="zh-CN" b="1" dirty="0" sz="24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83" name="矩形 24"/>
          <p:cNvSpPr/>
          <p:nvPr/>
        </p:nvSpPr>
        <p:spPr>
          <a:xfrm>
            <a:off x="1143222" y="4450895"/>
            <a:ext cx="7239786" cy="987419"/>
          </a:xfrm>
          <a:prstGeom prst="rect"/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合 26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5" name="直接连接符 27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72" name="图片 2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sp>
        <p:nvSpPr>
          <p:cNvPr id="1048684" name="矩形 29"/>
          <p:cNvSpPr/>
          <p:nvPr/>
        </p:nvSpPr>
        <p:spPr>
          <a:xfrm>
            <a:off x="1143222" y="1566060"/>
            <a:ext cx="7239786" cy="1707903"/>
          </a:xfrm>
          <a:prstGeom prst="rect"/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矩形 4"/>
          <p:cNvSpPr/>
          <p:nvPr/>
        </p:nvSpPr>
        <p:spPr>
          <a:xfrm>
            <a:off x="-1067486" y="0"/>
            <a:ext cx="8230922" cy="81842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3.1 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石墨烯</a:t>
            </a:r>
            <a:r>
              <a:rPr altLang="zh-CN" b="1" dirty="0" sz="2800" 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CVD</a:t>
            </a:r>
            <a:r>
              <a:rPr altLang="en-US" b="1" dirty="0" sz="28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生长的过程</a:t>
            </a:r>
            <a:endParaRPr altLang="zh-CN" b="1" dirty="0" sz="2800" 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8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p>
            <a:fld id="{8897DBAF-22F8-4C27-8A2E-2E7BB0A3702C}" type="slidenum">
              <a:rPr altLang="en-US" 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0" name="Rectangle 2"/>
          <p:cNvSpPr>
            <a:spLocks noChangeArrowheads="1"/>
          </p:cNvSpPr>
          <p:nvPr/>
        </p:nvSpPr>
        <p:spPr bwMode="auto">
          <a:xfrm>
            <a:off x="4" y="-184666"/>
            <a:ext cx="184731" cy="369332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altLang="en-US" 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组合 9"/>
          <p:cNvGrpSpPr/>
          <p:nvPr/>
        </p:nvGrpSpPr>
        <p:grpSpPr>
          <a:xfrm>
            <a:off x="95629" y="6044"/>
            <a:ext cx="8794866" cy="890008"/>
            <a:chOff x="114679" y="0"/>
            <a:chExt cx="8794866" cy="890008"/>
          </a:xfrm>
        </p:grpSpPr>
        <p:cxnSp>
          <p:nvCxnSpPr>
            <p:cNvPr id="3145736" name="直接连接符 10"/>
            <p:cNvCxnSpPr>
              <a:cxnSpLocks/>
            </p:cNvCxnSpPr>
            <p:nvPr/>
          </p:nvCxnSpPr>
          <p:spPr>
            <a:xfrm>
              <a:off x="218306" y="890008"/>
              <a:ext cx="8691239" cy="0"/>
            </a:xfrm>
            <a:prstGeom prst="line"/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097173" name="图片 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hq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679" y="0"/>
              <a:ext cx="817450" cy="806038"/>
            </a:xfrm>
            <a:prstGeom prst="rect"/>
          </p:spPr>
        </p:pic>
      </p:grpSp>
      <p:pic>
        <p:nvPicPr>
          <p:cNvPr id="2097174" name="图片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9106"/>
          <a:stretch>
            <a:fillRect/>
          </a:stretch>
        </p:blipFill>
        <p:spPr>
          <a:xfrm>
            <a:off x="1883135" y="1345193"/>
            <a:ext cx="5234855" cy="2759204"/>
          </a:xfrm>
          <a:prstGeom prst="rect"/>
        </p:spPr>
      </p:pic>
      <p:sp>
        <p:nvSpPr>
          <p:cNvPr id="1048691" name="文本框 18"/>
          <p:cNvSpPr txBox="1"/>
          <p:nvPr/>
        </p:nvSpPr>
        <p:spPr>
          <a:xfrm>
            <a:off x="1440815" y="4404889"/>
            <a:ext cx="2738250" cy="430887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altLang="en-US" b="1" dirty="0" sz="2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气相运输</a:t>
            </a:r>
          </a:p>
        </p:txBody>
      </p:sp>
      <p:sp>
        <p:nvSpPr>
          <p:cNvPr id="1048692" name="文本框 20"/>
          <p:cNvSpPr txBox="1"/>
          <p:nvPr/>
        </p:nvSpPr>
        <p:spPr>
          <a:xfrm>
            <a:off x="5111326" y="4416512"/>
            <a:ext cx="2723249" cy="430887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altLang="en-US" b="1" dirty="0" sz="2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表面吸附与脱氢反应</a:t>
            </a:r>
          </a:p>
        </p:txBody>
      </p:sp>
      <p:sp>
        <p:nvSpPr>
          <p:cNvPr id="1048693" name="文本框 21"/>
          <p:cNvSpPr txBox="1"/>
          <p:nvPr/>
        </p:nvSpPr>
        <p:spPr>
          <a:xfrm>
            <a:off x="5111326" y="5556693"/>
            <a:ext cx="2738250" cy="430887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none">
            <a:spAutoFit/>
          </a:bodyPr>
          <a:p>
            <a:r>
              <a:rPr altLang="en-US" b="1" dirty="0" sz="2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表面扩散和碰撞成核</a:t>
            </a:r>
          </a:p>
        </p:txBody>
      </p:sp>
      <p:sp>
        <p:nvSpPr>
          <p:cNvPr id="1048694" name="文本框 22"/>
          <p:cNvSpPr txBox="1"/>
          <p:nvPr/>
        </p:nvSpPr>
        <p:spPr>
          <a:xfrm>
            <a:off x="1440815" y="5556692"/>
            <a:ext cx="2738250" cy="430887"/>
          </a:xfrm>
          <a:prstGeom prst="rect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wrap="none">
            <a:spAutoFit/>
          </a:bodyPr>
          <a:p>
            <a:r>
              <a:rPr altLang="en-US" b="1" dirty="0" sz="2200" 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外延生长和畴区拼接</a:t>
            </a:r>
          </a:p>
        </p:txBody>
      </p:sp>
      <p:sp>
        <p:nvSpPr>
          <p:cNvPr id="1048695" name="箭头: 右 23"/>
          <p:cNvSpPr/>
          <p:nvPr/>
        </p:nvSpPr>
        <p:spPr>
          <a:xfrm>
            <a:off x="4399280" y="4495489"/>
            <a:ext cx="565657" cy="340287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96" name="箭头: 右 26"/>
          <p:cNvSpPr/>
          <p:nvPr/>
        </p:nvSpPr>
        <p:spPr>
          <a:xfrm rot="5400000">
            <a:off x="6175121" y="5041547"/>
            <a:ext cx="565657" cy="340287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97" name="箭头: 右 27"/>
          <p:cNvSpPr/>
          <p:nvPr/>
        </p:nvSpPr>
        <p:spPr>
          <a:xfrm rot="10800000">
            <a:off x="4378412" y="5601991"/>
            <a:ext cx="565657" cy="340287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高 欣</dc:creator>
  <cp:lastModifiedBy>高 欣</cp:lastModifiedBy>
  <dcterms:created xsi:type="dcterms:W3CDTF">2019-10-12T19:37:03Z</dcterms:created>
  <dcterms:modified xsi:type="dcterms:W3CDTF">2019-11-12T14:38:53Z</dcterms:modified>
</cp:coreProperties>
</file>